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8" r:id="rId3"/>
    <p:sldId id="259" r:id="rId4"/>
    <p:sldId id="30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9144000" cy="5143500" type="screen16x9"/>
  <p:notesSz cx="6858000" cy="9144000"/>
  <p:embeddedFontLst>
    <p:embeddedFont>
      <p:font typeface="Consolas" panose="020B0609020204030204" pitchFamily="49"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PT Sans Narrow" panose="020B0506020203020204" pitchFamily="3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7728fa03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7728fa03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7728fa03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7728fa03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97728fa03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97728fa03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7728fa03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7728fa03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7728fa03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7728fa03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7728fa03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7728fa03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97728fa03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97728fa03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7728fa03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7728fa03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7728fa03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7728fa03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0400c1a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60400c1a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602680bf0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602680bf0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7728fa03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7728fa03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0400c1a9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0400c1a9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02680bf0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02680bf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60400c1a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60400c1a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0400c1a9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0400c1a9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0400c1a9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60400c1a9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60400c1a9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60400c1a9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0400c1a9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60400c1a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0400c1a9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60400c1a9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0400c1a9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60400c1a9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602680bf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602680bf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60400c1a9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60400c1a9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60400c1a9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60400c1a9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60400c1a9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60400c1a9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602680bf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602680bf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602680bf0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602680bf0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602680bf0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602680bf0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know, you know.</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602680bf0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602680bf0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0400c1a91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0400c1a9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602680bf0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602680bf0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mind me, i love following hardware trends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60400c1a91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60400c1a9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F1659B0E-3A4A-3261-0B59-6DBBECB822A1}"/>
            </a:ext>
          </a:extLst>
        </p:cNvPr>
        <p:cNvGrpSpPr/>
        <p:nvPr/>
      </p:nvGrpSpPr>
      <p:grpSpPr>
        <a:xfrm>
          <a:off x="0" y="0"/>
          <a:ext cx="0" cy="0"/>
          <a:chOff x="0" y="0"/>
          <a:chExt cx="0" cy="0"/>
        </a:xfrm>
      </p:grpSpPr>
      <p:sp>
        <p:nvSpPr>
          <p:cNvPr id="87" name="Google Shape;87;g2973f645f5c_0_0:notes">
            <a:extLst>
              <a:ext uri="{FF2B5EF4-FFF2-40B4-BE49-F238E27FC236}">
                <a16:creationId xmlns:a16="http://schemas.microsoft.com/office/drawing/2014/main" id="{785FC2AF-86BE-4C0F-9211-F5AC7F1D6E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73f645f5c_0_0:notes">
            <a:extLst>
              <a:ext uri="{FF2B5EF4-FFF2-40B4-BE49-F238E27FC236}">
                <a16:creationId xmlns:a16="http://schemas.microsoft.com/office/drawing/2014/main" id="{0DB3D7D7-FCEB-32F2-FED9-614AC978B1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3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60400c1a9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60400c1a9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0400c1a91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0400c1a9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60400c1a91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60400c1a9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60400c1a9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60400c1a9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60400c1a91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60400c1a9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60400c1a91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60400c1a91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602680bf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602680bf0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60400c1a9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60400c1a9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./generate_test_output.sh 1 1 1 1 tests/dipsy.in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rm logs/*.slurmlog;sbatch config1.sh 1 1 1 1 tests/dipsy.in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1145d4120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31145d4120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1145d4120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1145d412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73f645f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73f645f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602680bf0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602680bf0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73f645f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73f645f5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73f645f5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973f645f5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3f645f5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3f645f5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7728fa0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97728fa0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hyperlink" Target="https://www.intel.com/content/www/us/en/gaming/resources/how-hybrid-design-works.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blue.nus.edu.sg/Blu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tackoverflow.com/questions/22174901/gethostname-function-missing-in-openmp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36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CS3210 Tut 5</a:t>
            </a:r>
            <a:endParaRPr/>
          </a:p>
        </p:txBody>
      </p:sp>
      <p:sp>
        <p:nvSpPr>
          <p:cNvPr id="67" name="Google Shape;67;p13"/>
          <p:cNvSpPr txBox="1">
            <a:spLocks noGrp="1"/>
          </p:cNvSpPr>
          <p:nvPr>
            <p:ph type="subTitle" idx="1"/>
          </p:nvPr>
        </p:nvSpPr>
        <p:spPr>
          <a:xfrm>
            <a:off x="2136750" y="2841239"/>
            <a:ext cx="4870500" cy="7926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a:t>MPI &amp; Performance of Heterogeneous CPU</a:t>
            </a:r>
            <a:endParaRPr/>
          </a:p>
        </p:txBody>
      </p:sp>
      <p:sp>
        <p:nvSpPr>
          <p:cNvPr id="68" name="Google Shape;68;p13"/>
          <p:cNvSpPr txBox="1"/>
          <p:nvPr/>
        </p:nvSpPr>
        <p:spPr>
          <a:xfrm>
            <a:off x="3108600" y="4229100"/>
            <a:ext cx="2926800"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9999"/>
                </a:solidFill>
                <a:latin typeface="Open Sans"/>
                <a:ea typeface="Open Sans"/>
                <a:cs typeface="Open Sans"/>
                <a:sym typeface="Open Sans"/>
              </a:rPr>
              <a:t>Slides edited from Zhi Heng's / inspired from Sriram</a:t>
            </a:r>
            <a:endParaRPr>
              <a:solidFill>
                <a:srgbClr val="999999"/>
              </a:solidFill>
              <a:latin typeface="Open Sans"/>
              <a:ea typeface="Open Sans"/>
              <a:cs typeface="Open Sans"/>
              <a:sym typeface="Open Sans"/>
            </a:endParaRPr>
          </a:p>
          <a:p>
            <a:pPr marL="0" lvl="0" indent="0" algn="ctr" rtl="0">
              <a:spcBef>
                <a:spcPts val="0"/>
              </a:spcBef>
              <a:spcAft>
                <a:spcPts val="0"/>
              </a:spcAft>
              <a:buNone/>
            </a:pPr>
            <a:r>
              <a:rPr lang="en">
                <a:solidFill>
                  <a:srgbClr val="999999"/>
                </a:solidFill>
                <a:latin typeface="Open Sans"/>
                <a:ea typeface="Open Sans"/>
                <a:cs typeface="Open Sans"/>
                <a:sym typeface="Open Sans"/>
              </a:rPr>
              <a:t>+ extra tidbits</a:t>
            </a:r>
            <a:endParaRPr>
              <a:solidFill>
                <a:srgbClr val="999999"/>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Something like a classic synchronization problem?</a:t>
            </a:r>
            <a:endParaRPr/>
          </a:p>
        </p:txBody>
      </p:sp>
      <p:sp>
        <p:nvSpPr>
          <p:cNvPr id="124" name="Google Shape;124;p22"/>
          <p:cNvSpPr txBox="1">
            <a:spLocks noGrp="1"/>
          </p:cNvSpPr>
          <p:nvPr>
            <p:ph type="body" idx="1"/>
          </p:nvPr>
        </p:nvSpPr>
        <p:spPr>
          <a:xfrm>
            <a:off x="311700" y="1266325"/>
            <a:ext cx="8520600" cy="1408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latin typeface="Consolas"/>
                <a:ea typeface="Consolas"/>
                <a:cs typeface="Consolas"/>
                <a:sym typeface="Consolas"/>
              </a:rPr>
              <a:t>MPI_Send left</a:t>
            </a:r>
            <a:br>
              <a:rPr lang="en">
                <a:latin typeface="Consolas"/>
                <a:ea typeface="Consolas"/>
                <a:cs typeface="Consolas"/>
                <a:sym typeface="Consolas"/>
              </a:rPr>
            </a:br>
            <a:r>
              <a:rPr lang="en">
                <a:latin typeface="Consolas"/>
                <a:ea typeface="Consolas"/>
                <a:cs typeface="Consolas"/>
                <a:sym typeface="Consolas"/>
              </a:rPr>
              <a:t>MPI_Recv right</a:t>
            </a:r>
            <a:br>
              <a:rPr lang="en">
                <a:latin typeface="Consolas"/>
                <a:ea typeface="Consolas"/>
                <a:cs typeface="Consolas"/>
                <a:sym typeface="Consolas"/>
              </a:rPr>
            </a:br>
            <a:r>
              <a:rPr lang="en">
                <a:latin typeface="Consolas"/>
                <a:ea typeface="Consolas"/>
                <a:cs typeface="Consolas"/>
                <a:sym typeface="Consolas"/>
              </a:rPr>
              <a:t>MPI_Send right</a:t>
            </a:r>
            <a:br>
              <a:rPr lang="en">
                <a:latin typeface="Consolas"/>
                <a:ea typeface="Consolas"/>
                <a:cs typeface="Consolas"/>
                <a:sym typeface="Consolas"/>
              </a:rPr>
            </a:br>
            <a:r>
              <a:rPr lang="en">
                <a:latin typeface="Consolas"/>
                <a:ea typeface="Consolas"/>
                <a:cs typeface="Consolas"/>
                <a:sym typeface="Consolas"/>
              </a:rPr>
              <a:t>MPI_Recv left</a:t>
            </a:r>
            <a:endParaRPr>
              <a:latin typeface="Consolas"/>
              <a:ea typeface="Consolas"/>
              <a:cs typeface="Consolas"/>
              <a:sym typeface="Consolas"/>
            </a:endParaRPr>
          </a:p>
        </p:txBody>
      </p:sp>
      <p:sp>
        <p:nvSpPr>
          <p:cNvPr id="125" name="Google Shape;125;p22"/>
          <p:cNvSpPr txBox="1">
            <a:spLocks noGrp="1"/>
          </p:cNvSpPr>
          <p:nvPr>
            <p:ph type="body" idx="1"/>
          </p:nvPr>
        </p:nvSpPr>
        <p:spPr>
          <a:xfrm>
            <a:off x="311700" y="2674825"/>
            <a:ext cx="5926200" cy="2239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solidFill>
                  <a:schemeClr val="accent5"/>
                </a:solidFill>
              </a:rPr>
              <a:t>Maybe dining philosophers?</a:t>
            </a:r>
            <a:endParaRPr b="1">
              <a:solidFill>
                <a:schemeClr val="accent5"/>
              </a:solidFill>
            </a:endParaRPr>
          </a:p>
          <a:p>
            <a:pPr marL="457200" lvl="0" indent="-342900" algn="l" rtl="0">
              <a:spcBef>
                <a:spcPts val="1200"/>
              </a:spcBef>
              <a:spcAft>
                <a:spcPts val="0"/>
              </a:spcAft>
              <a:buClr>
                <a:schemeClr val="accent5"/>
              </a:buClr>
              <a:buSzPts val="1800"/>
              <a:buChar char="●"/>
            </a:pPr>
            <a:r>
              <a:rPr lang="en">
                <a:solidFill>
                  <a:schemeClr val="accent5"/>
                </a:solidFill>
              </a:rPr>
              <a:t>Processes are "chopsticks"</a:t>
            </a:r>
            <a:endParaRPr>
              <a:solidFill>
                <a:schemeClr val="accent5"/>
              </a:solidFill>
            </a:endParaRPr>
          </a:p>
          <a:p>
            <a:pPr marL="914400" lvl="1" indent="-317500" algn="l" rtl="0">
              <a:spcBef>
                <a:spcPts val="0"/>
              </a:spcBef>
              <a:spcAft>
                <a:spcPts val="0"/>
              </a:spcAft>
              <a:buClr>
                <a:schemeClr val="accent5"/>
              </a:buClr>
              <a:buSzPts val="1400"/>
              <a:buChar char="○"/>
            </a:pPr>
            <a:r>
              <a:rPr lang="en">
                <a:solidFill>
                  <a:schemeClr val="accent5"/>
                </a:solidFill>
              </a:rPr>
              <a:t>They can only be sending or receiving messages at any point of time but </a:t>
            </a:r>
            <a:r>
              <a:rPr lang="en" b="1">
                <a:solidFill>
                  <a:schemeClr val="accent5"/>
                </a:solidFill>
              </a:rPr>
              <a:t>not both</a:t>
            </a:r>
            <a:endParaRPr b="1">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Messages are "philosophers"</a:t>
            </a:r>
            <a:endParaRPr>
              <a:solidFill>
                <a:schemeClr val="accent5"/>
              </a:solidFill>
            </a:endParaRPr>
          </a:p>
          <a:p>
            <a:pPr marL="914400" lvl="1" indent="-317500" algn="l" rtl="0">
              <a:spcBef>
                <a:spcPts val="0"/>
              </a:spcBef>
              <a:spcAft>
                <a:spcPts val="0"/>
              </a:spcAft>
              <a:buClr>
                <a:schemeClr val="accent5"/>
              </a:buClr>
              <a:buSzPts val="1400"/>
              <a:buChar char="○"/>
            </a:pPr>
            <a:r>
              <a:rPr lang="en">
                <a:solidFill>
                  <a:schemeClr val="accent5"/>
                </a:solidFill>
              </a:rPr>
              <a:t>Requires a sending end and receiving end to be processed</a:t>
            </a:r>
            <a:br>
              <a:rPr lang="en">
                <a:solidFill>
                  <a:schemeClr val="accent5"/>
                </a:solidFill>
              </a:rPr>
            </a:br>
            <a:r>
              <a:rPr lang="en">
                <a:solidFill>
                  <a:schemeClr val="accent5"/>
                </a:solidFill>
              </a:rPr>
              <a:t>(i.e. 2 chopsticks)</a:t>
            </a:r>
            <a:endParaRPr>
              <a:solidFill>
                <a:schemeClr val="accent5"/>
              </a:solidFill>
            </a:endParaRPr>
          </a:p>
        </p:txBody>
      </p:sp>
      <p:pic>
        <p:nvPicPr>
          <p:cNvPr id="126" name="Google Shape;126;p22"/>
          <p:cNvPicPr preferRelativeResize="0"/>
          <p:nvPr/>
        </p:nvPicPr>
        <p:blipFill>
          <a:blip r:embed="rId3">
            <a:alphaModFix/>
          </a:blip>
          <a:stretch>
            <a:fillRect/>
          </a:stretch>
        </p:blipFill>
        <p:spPr>
          <a:xfrm>
            <a:off x="6237900" y="1473026"/>
            <a:ext cx="2894900" cy="300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Something like a classic synchronization problem?</a:t>
            </a:r>
            <a:endParaRPr/>
          </a:p>
        </p:txBody>
      </p:sp>
      <p:sp>
        <p:nvSpPr>
          <p:cNvPr id="132" name="Google Shape;132;p23"/>
          <p:cNvSpPr txBox="1">
            <a:spLocks noGrp="1"/>
          </p:cNvSpPr>
          <p:nvPr>
            <p:ph type="body" idx="1"/>
          </p:nvPr>
        </p:nvSpPr>
        <p:spPr>
          <a:xfrm>
            <a:off x="311700" y="1266325"/>
            <a:ext cx="59262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This will happen if MPI_Send is </a:t>
            </a:r>
            <a:r>
              <a:rPr lang="en" b="1"/>
              <a:t>not buffered</a:t>
            </a:r>
            <a:r>
              <a:rPr lang="en"/>
              <a:t>.</a:t>
            </a:r>
            <a:endParaRPr/>
          </a:p>
          <a:p>
            <a:pPr marL="457200" lvl="0" indent="-342900" algn="l" rtl="0">
              <a:spcBef>
                <a:spcPts val="2000"/>
              </a:spcBef>
              <a:spcAft>
                <a:spcPts val="0"/>
              </a:spcAft>
              <a:buSzPts val="1800"/>
              <a:buChar char="●"/>
            </a:pPr>
            <a:r>
              <a:rPr lang="en"/>
              <a:t>If all processes </a:t>
            </a:r>
            <a:r>
              <a:rPr lang="en" b="1"/>
              <a:t>send to left neighbour</a:t>
            </a:r>
            <a:r>
              <a:rPr lang="en"/>
              <a:t>, messages all </a:t>
            </a:r>
            <a:r>
              <a:rPr lang="en" u="sng"/>
              <a:t>have sending ends</a:t>
            </a:r>
            <a:r>
              <a:rPr lang="en"/>
              <a:t> but </a:t>
            </a:r>
            <a:r>
              <a:rPr lang="en" u="sng"/>
              <a:t>do not have receiving ends</a:t>
            </a:r>
            <a:r>
              <a:rPr lang="en"/>
              <a:t>.</a:t>
            </a:r>
            <a:endParaRPr/>
          </a:p>
          <a:p>
            <a:pPr marL="457200" lvl="0" indent="-342900" algn="l" rtl="0">
              <a:spcBef>
                <a:spcPts val="2000"/>
              </a:spcBef>
              <a:spcAft>
                <a:spcPts val="2000"/>
              </a:spcAft>
              <a:buSzPts val="1800"/>
              <a:buChar char="●"/>
            </a:pPr>
            <a:r>
              <a:rPr lang="en" b="1"/>
              <a:t>Deadlock!</a:t>
            </a:r>
            <a:endParaRPr b="1"/>
          </a:p>
        </p:txBody>
      </p:sp>
      <p:pic>
        <p:nvPicPr>
          <p:cNvPr id="133" name="Google Shape;133;p23"/>
          <p:cNvPicPr preferRelativeResize="0"/>
          <p:nvPr/>
        </p:nvPicPr>
        <p:blipFill>
          <a:blip r:embed="rId3">
            <a:alphaModFix/>
          </a:blip>
          <a:stretch>
            <a:fillRect/>
          </a:stretch>
        </p:blipFill>
        <p:spPr>
          <a:xfrm>
            <a:off x="6237900" y="1473026"/>
            <a:ext cx="2894900" cy="300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Deadlock showcase</a:t>
            </a:r>
            <a:endParaRPr/>
          </a:p>
        </p:txBody>
      </p:sp>
      <p:sp>
        <p:nvSpPr>
          <p:cNvPr id="139" name="Google Shape;139;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Using a larger message size (200000 bytes) to ensure MPI_Send is not buffered</a:t>
            </a:r>
            <a:endParaRPr b="1"/>
          </a:p>
          <a:p>
            <a:pPr marL="0" lvl="0" indent="0" algn="l" rtl="0">
              <a:spcBef>
                <a:spcPts val="1200"/>
              </a:spcBef>
              <a:spcAft>
                <a:spcPts val="0"/>
              </a:spcAft>
              <a:buNone/>
            </a:pPr>
            <a:r>
              <a:rPr lang="en" b="1">
                <a:highlight>
                  <a:srgbClr val="FFF2CC"/>
                </a:highlight>
                <a:latin typeface="Consolas"/>
                <a:ea typeface="Consolas"/>
                <a:cs typeface="Consolas"/>
                <a:sym typeface="Consolas"/>
              </a:rPr>
              <a:t>vim q1b.c</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salloc -n 4 -N 1 mpirun ./q1b</a:t>
            </a:r>
            <a:endParaRPr b="1">
              <a:highlight>
                <a:srgbClr val="FFF2CC"/>
              </a:highlight>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fix this?</a:t>
            </a:r>
            <a:endParaRPr/>
          </a:p>
        </p:txBody>
      </p:sp>
      <p:sp>
        <p:nvSpPr>
          <p:cNvPr id="145" name="Google Shape;145;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b="1">
                <a:latin typeface="Consolas"/>
                <a:ea typeface="Consolas"/>
                <a:cs typeface="Consolas"/>
                <a:sym typeface="Consolas"/>
              </a:rPr>
              <a:t>MPI_Send ( send_buffer1, size, MPI_CHAR, left , ...);</a:t>
            </a:r>
            <a:endParaRPr b="1">
              <a:latin typeface="Consolas"/>
              <a:ea typeface="Consolas"/>
              <a:cs typeface="Consolas"/>
              <a:sym typeface="Consolas"/>
            </a:endParaRPr>
          </a:p>
          <a:p>
            <a:pPr marL="0" lvl="0" indent="0" algn="l" rtl="0">
              <a:lnSpc>
                <a:spcPct val="100000"/>
              </a:lnSpc>
              <a:spcBef>
                <a:spcPts val="1200"/>
              </a:spcBef>
              <a:spcAft>
                <a:spcPts val="0"/>
              </a:spcAft>
              <a:buNone/>
            </a:pPr>
            <a:r>
              <a:rPr lang="en" b="1">
                <a:latin typeface="Consolas"/>
                <a:ea typeface="Consolas"/>
                <a:cs typeface="Consolas"/>
                <a:sym typeface="Consolas"/>
              </a:rPr>
              <a:t>MPI_Recv ( recv_buffer1, size, MPI_CHAR, right , ...);</a:t>
            </a:r>
            <a:endParaRPr b="1">
              <a:latin typeface="Consolas"/>
              <a:ea typeface="Consolas"/>
              <a:cs typeface="Consolas"/>
              <a:sym typeface="Consolas"/>
            </a:endParaRPr>
          </a:p>
          <a:p>
            <a:pPr marL="0" lvl="0" indent="0" algn="l" rtl="0">
              <a:lnSpc>
                <a:spcPct val="100000"/>
              </a:lnSpc>
              <a:spcBef>
                <a:spcPts val="1200"/>
              </a:spcBef>
              <a:spcAft>
                <a:spcPts val="0"/>
              </a:spcAft>
              <a:buNone/>
            </a:pPr>
            <a:r>
              <a:rPr lang="en" b="1">
                <a:latin typeface="Consolas"/>
                <a:ea typeface="Consolas"/>
                <a:cs typeface="Consolas"/>
                <a:sym typeface="Consolas"/>
              </a:rPr>
              <a:t>MPI_Send ( send_buffer2, size, MPI_CHAR, right , ...);</a:t>
            </a:r>
            <a:endParaRPr b="1">
              <a:latin typeface="Consolas"/>
              <a:ea typeface="Consolas"/>
              <a:cs typeface="Consolas"/>
              <a:sym typeface="Consolas"/>
            </a:endParaRPr>
          </a:p>
          <a:p>
            <a:pPr marL="0" lvl="0" indent="0" algn="l" rtl="0">
              <a:lnSpc>
                <a:spcPct val="100000"/>
              </a:lnSpc>
              <a:spcBef>
                <a:spcPts val="1200"/>
              </a:spcBef>
              <a:spcAft>
                <a:spcPts val="1200"/>
              </a:spcAft>
              <a:buNone/>
            </a:pPr>
            <a:r>
              <a:rPr lang="en" b="1">
                <a:latin typeface="Consolas"/>
                <a:ea typeface="Consolas"/>
                <a:cs typeface="Consolas"/>
                <a:sym typeface="Consolas"/>
              </a:rPr>
              <a:t>MPI_Recv ( recv_buffer2, size, MPI_CHAR, left , ...);</a:t>
            </a:r>
            <a:endParaRPr b="1">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fix this? </a:t>
            </a:r>
            <a:r>
              <a:rPr lang="en">
                <a:solidFill>
                  <a:schemeClr val="accent5"/>
                </a:solidFill>
              </a:rPr>
              <a:t>Even-odd solution</a:t>
            </a:r>
            <a:endParaRPr>
              <a:solidFill>
                <a:schemeClr val="accent5"/>
              </a:solidFill>
            </a:endParaRPr>
          </a:p>
        </p:txBody>
      </p:sp>
      <p:sp>
        <p:nvSpPr>
          <p:cNvPr id="151" name="Google Shape;151;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if (rank % 2 == 0)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	// send before recv</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MPI_Send ( send_buffer1, size, MPI_CHAR, left , ...);</a:t>
            </a:r>
            <a:endParaRPr>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MPI_Recv ( recv_buffer1, size, MPI_CHAR, right , ...);</a:t>
            </a:r>
            <a:endParaRPr>
              <a:latin typeface="Consolas"/>
              <a:ea typeface="Consolas"/>
              <a:cs typeface="Consolas"/>
              <a:sym typeface="Consolas"/>
            </a:endParaRPr>
          </a:p>
          <a:p>
            <a:pPr marL="0" lvl="0" indent="0" algn="l" rtl="0">
              <a:lnSpc>
                <a:spcPct val="100000"/>
              </a:lnSpc>
              <a:spcBef>
                <a:spcPts val="0"/>
              </a:spcBef>
              <a:spcAft>
                <a:spcPts val="0"/>
              </a:spcAft>
              <a:buNone/>
            </a:pPr>
            <a:endParaRPr>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MPI_Send ( send_buffer2, size, MPI_CHAR, right , ...);</a:t>
            </a:r>
            <a:endParaRPr>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MPI_Recv ( recv_buffer2, size, MPI_CHAR, left , ...);</a:t>
            </a:r>
            <a:endParaRPr>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 else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	// recv before send</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MPI_Recv ( recv_buffer1, size, MPI_CHAR, right , ...);</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MPI_Send ( send_buffer1, size, MPI_CHAR, left ,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MPI_Recv ( recv_buffer2, size, MPI_CHAR, left , ...);</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MPI_Send ( send_buffer2, size, MPI_CHAR, right ,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it!</a:t>
            </a:r>
            <a:endParaRPr/>
          </a:p>
        </p:txBody>
      </p:sp>
      <p:sp>
        <p:nvSpPr>
          <p:cNvPr id="157" name="Google Shape;157;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vim q1c.c</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salloc -n 4 -N 1 mpirun ./q1c</a:t>
            </a:r>
            <a:endParaRPr b="1">
              <a:highlight>
                <a:srgbClr val="FFF2CC"/>
              </a:highlight>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Right-handed philosopher solution</a:t>
            </a:r>
            <a:endParaRPr/>
          </a:p>
        </p:txBody>
      </p:sp>
      <p:sp>
        <p:nvSpPr>
          <p:cNvPr id="163" name="Google Shape;163;p28"/>
          <p:cNvSpPr txBox="1">
            <a:spLocks noGrp="1"/>
          </p:cNvSpPr>
          <p:nvPr>
            <p:ph type="body" idx="1"/>
          </p:nvPr>
        </p:nvSpPr>
        <p:spPr>
          <a:xfrm>
            <a:off x="311700" y="1266325"/>
            <a:ext cx="5067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philosophers (processes) will receive from the right side first</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This resolves the deadlock as there is always someone ready to receive</a:t>
            </a:r>
            <a:endParaRPr/>
          </a:p>
        </p:txBody>
      </p:sp>
      <p:pic>
        <p:nvPicPr>
          <p:cNvPr id="164" name="Google Shape;164;p28"/>
          <p:cNvPicPr preferRelativeResize="0"/>
          <p:nvPr/>
        </p:nvPicPr>
        <p:blipFill>
          <a:blip r:embed="rId3">
            <a:alphaModFix/>
          </a:blip>
          <a:stretch>
            <a:fillRect/>
          </a:stretch>
        </p:blipFill>
        <p:spPr>
          <a:xfrm>
            <a:off x="6138425" y="1565576"/>
            <a:ext cx="2894900" cy="3003450"/>
          </a:xfrm>
          <a:prstGeom prst="rect">
            <a:avLst/>
          </a:prstGeom>
          <a:noFill/>
          <a:ln>
            <a:noFill/>
          </a:ln>
        </p:spPr>
      </p:pic>
      <p:cxnSp>
        <p:nvCxnSpPr>
          <p:cNvPr id="165" name="Google Shape;165;p28"/>
          <p:cNvCxnSpPr/>
          <p:nvPr/>
        </p:nvCxnSpPr>
        <p:spPr>
          <a:xfrm>
            <a:off x="6476625" y="3178575"/>
            <a:ext cx="40800" cy="326400"/>
          </a:xfrm>
          <a:prstGeom prst="straightConnector1">
            <a:avLst/>
          </a:prstGeom>
          <a:noFill/>
          <a:ln w="38100" cap="flat" cmpd="sng">
            <a:solidFill>
              <a:srgbClr val="9900FF"/>
            </a:solidFill>
            <a:prstDash val="solid"/>
            <a:round/>
            <a:headEnd type="none" w="med" len="med"/>
            <a:tailEnd type="triangle" w="med" len="med"/>
          </a:ln>
        </p:spPr>
      </p:cxnSp>
      <p:cxnSp>
        <p:nvCxnSpPr>
          <p:cNvPr id="166" name="Google Shape;166;p28"/>
          <p:cNvCxnSpPr/>
          <p:nvPr/>
        </p:nvCxnSpPr>
        <p:spPr>
          <a:xfrm>
            <a:off x="7893200" y="1995800"/>
            <a:ext cx="754800" cy="518100"/>
          </a:xfrm>
          <a:prstGeom prst="straightConnector1">
            <a:avLst/>
          </a:prstGeom>
          <a:noFill/>
          <a:ln w="19050" cap="flat" cmpd="sng">
            <a:solidFill>
              <a:srgbClr val="FF0000"/>
            </a:solidFill>
            <a:prstDash val="solid"/>
            <a:round/>
            <a:headEnd type="none" w="med" len="med"/>
            <a:tailEnd type="triangle" w="med" len="med"/>
          </a:ln>
        </p:spPr>
      </p:cxnSp>
      <p:cxnSp>
        <p:nvCxnSpPr>
          <p:cNvPr id="167" name="Google Shape;167;p28"/>
          <p:cNvCxnSpPr/>
          <p:nvPr/>
        </p:nvCxnSpPr>
        <p:spPr>
          <a:xfrm flipH="1">
            <a:off x="8719175" y="3184525"/>
            <a:ext cx="173400" cy="702000"/>
          </a:xfrm>
          <a:prstGeom prst="straightConnector1">
            <a:avLst/>
          </a:prstGeom>
          <a:noFill/>
          <a:ln w="19050" cap="flat" cmpd="sng">
            <a:solidFill>
              <a:srgbClr val="FF0000"/>
            </a:solidFill>
            <a:prstDash val="solid"/>
            <a:round/>
            <a:headEnd type="none" w="med" len="med"/>
            <a:tailEnd type="triangle" w="med" len="med"/>
          </a:ln>
        </p:spPr>
      </p:cxnSp>
      <p:cxnSp>
        <p:nvCxnSpPr>
          <p:cNvPr id="168" name="Google Shape;168;p28"/>
          <p:cNvCxnSpPr/>
          <p:nvPr/>
        </p:nvCxnSpPr>
        <p:spPr>
          <a:xfrm rot="10800000">
            <a:off x="7275375" y="4360050"/>
            <a:ext cx="773100" cy="7800"/>
          </a:xfrm>
          <a:prstGeom prst="straightConnector1">
            <a:avLst/>
          </a:prstGeom>
          <a:noFill/>
          <a:ln w="19050" cap="flat" cmpd="sng">
            <a:solidFill>
              <a:srgbClr val="FF0000"/>
            </a:solidFill>
            <a:prstDash val="solid"/>
            <a:round/>
            <a:headEnd type="none" w="med" len="med"/>
            <a:tailEnd type="triangle" w="med" len="med"/>
          </a:ln>
        </p:spPr>
      </p:cxnSp>
      <p:cxnSp>
        <p:nvCxnSpPr>
          <p:cNvPr id="169" name="Google Shape;169;p28"/>
          <p:cNvCxnSpPr/>
          <p:nvPr/>
        </p:nvCxnSpPr>
        <p:spPr>
          <a:xfrm rot="10800000">
            <a:off x="6360325" y="3184475"/>
            <a:ext cx="110400" cy="8757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fix this? </a:t>
            </a:r>
            <a:r>
              <a:rPr lang="en">
                <a:solidFill>
                  <a:schemeClr val="accent5"/>
                </a:solidFill>
              </a:rPr>
              <a:t>Right-handed philosopher</a:t>
            </a:r>
            <a:endParaRPr>
              <a:solidFill>
                <a:schemeClr val="accent5"/>
              </a:solidFill>
            </a:endParaRPr>
          </a:p>
        </p:txBody>
      </p:sp>
      <p:sp>
        <p:nvSpPr>
          <p:cNvPr id="175" name="Google Shape;175;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chemeClr val="accent5"/>
                </a:solidFill>
                <a:latin typeface="Consolas"/>
                <a:ea typeface="Consolas"/>
                <a:cs typeface="Consolas"/>
                <a:sym typeface="Consolas"/>
              </a:rPr>
              <a:t>if (rank &lt; size - 1) { // All except the last rank sends normally</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MPI_Send ( send_buffer1, size, MPI_CHAR, left , ...);</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MPI_Recv ( recv_buffer1, size, MPI_CHAR, right , ...);</a:t>
            </a:r>
            <a:endParaRPr>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MPI_Send ( send_buffer2, size, MPI_CHAR, right , ...);</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MPI_Recv ( recv_buffer2, size, MPI_CHAR, left , ...);</a:t>
            </a:r>
            <a:endParaRPr>
              <a:latin typeface="Consolas"/>
              <a:ea typeface="Consolas"/>
              <a:cs typeface="Consolas"/>
              <a:sym typeface="Consolas"/>
            </a:endParaRPr>
          </a:p>
          <a:p>
            <a:pPr marL="0" lvl="0" indent="0" algn="l" rtl="0">
              <a:spcBef>
                <a:spcPts val="0"/>
              </a:spcBef>
              <a:spcAft>
                <a:spcPts val="0"/>
              </a:spcAft>
              <a:buNone/>
            </a:pPr>
            <a:r>
              <a:rPr lang="en">
                <a:solidFill>
                  <a:schemeClr val="accent5"/>
                </a:solidFill>
                <a:latin typeface="Consolas"/>
                <a:ea typeface="Consolas"/>
                <a:cs typeface="Consolas"/>
                <a:sym typeface="Consolas"/>
              </a:rPr>
              <a:t>} else { // This is executed only by the last rank</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MPI_Recv ( recv_buffer1, size, MPI_CHAR, right , ...);</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MPI_Send ( send_buffer1, size, MPI_CHAR, left , ...);</a:t>
            </a:r>
            <a:endParaRPr>
              <a:solidFill>
                <a:schemeClr val="accent5"/>
              </a:solidFill>
              <a:latin typeface="Consolas"/>
              <a:ea typeface="Consolas"/>
              <a:cs typeface="Consolas"/>
              <a:sym typeface="Consolas"/>
            </a:endParaRPr>
          </a:p>
          <a:p>
            <a:pPr marL="0" lvl="0" indent="0" algn="l" rtl="0">
              <a:spcBef>
                <a:spcPts val="0"/>
              </a:spcBef>
              <a:spcAft>
                <a:spcPts val="0"/>
              </a:spcAft>
              <a:buNone/>
            </a:pP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MPI_Recv ( recv_buffer2, size, MPI_CHAR, left , ...);</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MPI_Send ( send_buffer2, size, MPI_CHAR, right , ...);</a:t>
            </a:r>
            <a:endParaRPr>
              <a:solidFill>
                <a:schemeClr val="accent5"/>
              </a:solidFill>
              <a:latin typeface="Consolas"/>
              <a:ea typeface="Consolas"/>
              <a:cs typeface="Consolas"/>
              <a:sym typeface="Consolas"/>
            </a:endParaRPr>
          </a:p>
          <a:p>
            <a:pPr marL="0" lvl="0" indent="0" algn="l" rtl="0">
              <a:spcBef>
                <a:spcPts val="0"/>
              </a:spcBef>
              <a:spcAft>
                <a:spcPts val="0"/>
              </a:spcAft>
              <a:buNone/>
            </a:pP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Which solution is likely to be faster?</a:t>
            </a:r>
            <a:endParaRPr/>
          </a:p>
        </p:txBody>
      </p:sp>
      <p:sp>
        <p:nvSpPr>
          <p:cNvPr id="187" name="Google Shape;187;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accent5"/>
                </a:solidFill>
              </a:rPr>
              <a:t>Even-odd</a:t>
            </a:r>
            <a:endParaRPr b="1">
              <a:solidFill>
                <a:schemeClr val="accent5"/>
              </a:solidFill>
            </a:endParaRPr>
          </a:p>
          <a:p>
            <a:pPr marL="457200" lvl="0" indent="-342900" algn="l" rtl="0">
              <a:spcBef>
                <a:spcPts val="1200"/>
              </a:spcBef>
              <a:spcAft>
                <a:spcPts val="0"/>
              </a:spcAft>
              <a:buClr>
                <a:schemeClr val="accent5"/>
              </a:buClr>
              <a:buSzPts val="1800"/>
              <a:buChar char="●"/>
            </a:pPr>
            <a:r>
              <a:rPr lang="en">
                <a:solidFill>
                  <a:schemeClr val="accent5"/>
                </a:solidFill>
              </a:rPr>
              <a:t>Can complete in 4 “rounds” of communication</a:t>
            </a:r>
            <a:endParaRPr>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Even send, odd receive → Even receive, odd send (left) → repeat these steps for the right-wise send</a:t>
            </a:r>
            <a:endParaRPr>
              <a:solidFill>
                <a:schemeClr val="accent5"/>
              </a:solidFill>
            </a:endParaRPr>
          </a:p>
          <a:p>
            <a:pPr marL="0" lvl="0" indent="0" algn="l" rtl="0">
              <a:spcBef>
                <a:spcPts val="1200"/>
              </a:spcBef>
              <a:spcAft>
                <a:spcPts val="0"/>
              </a:spcAft>
              <a:buNone/>
            </a:pPr>
            <a:r>
              <a:rPr lang="en" b="1">
                <a:solidFill>
                  <a:srgbClr val="CC0000"/>
                </a:solidFill>
              </a:rPr>
              <a:t>Right-handed</a:t>
            </a:r>
            <a:endParaRPr b="1">
              <a:solidFill>
                <a:srgbClr val="CC0000"/>
              </a:solidFill>
            </a:endParaRPr>
          </a:p>
          <a:p>
            <a:pPr marL="457200" lvl="0" indent="-342900" algn="l" rtl="0">
              <a:spcBef>
                <a:spcPts val="1200"/>
              </a:spcBef>
              <a:spcAft>
                <a:spcPts val="0"/>
              </a:spcAft>
              <a:buClr>
                <a:srgbClr val="CC0000"/>
              </a:buClr>
              <a:buSzPts val="1800"/>
              <a:buChar char="●"/>
            </a:pPr>
            <a:r>
              <a:rPr lang="en">
                <a:solidFill>
                  <a:srgbClr val="CC0000"/>
                </a:solidFill>
              </a:rPr>
              <a:t>Everyone except one rank sends to the right but is blocked</a:t>
            </a:r>
            <a:endParaRPr>
              <a:solidFill>
                <a:srgbClr val="CC0000"/>
              </a:solidFill>
            </a:endParaRPr>
          </a:p>
          <a:p>
            <a:pPr marL="457200" lvl="0" indent="-342900" algn="l" rtl="0">
              <a:spcBef>
                <a:spcPts val="0"/>
              </a:spcBef>
              <a:spcAft>
                <a:spcPts val="0"/>
              </a:spcAft>
              <a:buClr>
                <a:srgbClr val="CC0000"/>
              </a:buClr>
              <a:buSzPts val="1800"/>
              <a:buChar char="●"/>
            </a:pPr>
            <a:r>
              <a:rPr lang="en">
                <a:solidFill>
                  <a:srgbClr val="CC0000"/>
                </a:solidFill>
              </a:rPr>
              <a:t>Last rank receives and unblocks second-last rank to receive</a:t>
            </a:r>
            <a:endParaRPr>
              <a:solidFill>
                <a:srgbClr val="CC0000"/>
              </a:solidFill>
            </a:endParaRPr>
          </a:p>
          <a:p>
            <a:pPr marL="457200" lvl="0" indent="-342900" algn="l" rtl="0">
              <a:spcBef>
                <a:spcPts val="0"/>
              </a:spcBef>
              <a:spcAft>
                <a:spcPts val="0"/>
              </a:spcAft>
              <a:buClr>
                <a:srgbClr val="CC0000"/>
              </a:buClr>
              <a:buSzPts val="1800"/>
              <a:buChar char="●"/>
            </a:pPr>
            <a:r>
              <a:rPr lang="en">
                <a:solidFill>
                  <a:srgbClr val="CC0000"/>
                </a:solidFill>
              </a:rPr>
              <a:t>Repeat.. takes far more steps</a:t>
            </a:r>
            <a:endParaRPr>
              <a:solidFill>
                <a:srgbClr val="CC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193" name="Google Shape;193;p32"/>
          <p:cNvSpPr txBox="1"/>
          <p:nvPr/>
        </p:nvSpPr>
        <p:spPr>
          <a:xfrm>
            <a:off x="311700" y="1266325"/>
            <a:ext cx="87441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gethostname(send_buffer1, size) //repeat for buffer2</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printf(“my name: %s; left: %s; right: %s\ n”, send_buffer1, recv_buffer1 , recv_buffer2); // or cout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194" name="Google Shape;194;p32"/>
          <p:cNvSpPr txBox="1"/>
          <p:nvPr/>
        </p:nvSpPr>
        <p:spPr>
          <a:xfrm>
            <a:off x="5566250" y="1449900"/>
            <a:ext cx="31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latin typeface="Open Sans"/>
                <a:ea typeface="Open Sans"/>
                <a:cs typeface="Open Sans"/>
                <a:sym typeface="Open Sans"/>
              </a:rPr>
              <a:t>What if we use ISend and IRecv? How do we write it?</a:t>
            </a:r>
            <a:endParaRPr>
              <a:solidFill>
                <a:srgbClr val="CC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Today's topics</a:t>
            </a:r>
            <a:endParaRPr/>
          </a:p>
        </p:txBody>
      </p:sp>
      <p:sp>
        <p:nvSpPr>
          <p:cNvPr id="80" name="Google Shape;80;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MPI communication: in a "logical ring" and avoiding deadlocks</a:t>
            </a:r>
          </a:p>
          <a:p>
            <a:pPr marL="457200" lvl="0" indent="-342900" algn="l" rtl="0">
              <a:spcBef>
                <a:spcPts val="0"/>
              </a:spcBef>
              <a:spcAft>
                <a:spcPts val="0"/>
              </a:spcAft>
              <a:buSzPts val="1800"/>
              <a:buAutoNum type="arabicPeriod"/>
            </a:pPr>
            <a:endParaRPr lang="en"/>
          </a:p>
          <a:p>
            <a:pPr marL="457200" lvl="0" indent="-342900" algn="l" rtl="0">
              <a:spcBef>
                <a:spcPts val="0"/>
              </a:spcBef>
              <a:spcAft>
                <a:spcPts val="0"/>
              </a:spcAft>
              <a:buSzPts val="1800"/>
              <a:buAutoNum type="arabicPeriod"/>
            </a:pPr>
            <a:r>
              <a:rPr lang="en"/>
              <a:t>Using these ideas to do </a:t>
            </a:r>
            <a:r>
              <a:rPr lang="en" i="1"/>
              <a:t>pipelined computation</a:t>
            </a:r>
          </a:p>
          <a:p>
            <a:pPr marL="457200" lvl="0" indent="-342900" algn="l" rtl="0">
              <a:spcBef>
                <a:spcPts val="0"/>
              </a:spcBef>
              <a:spcAft>
                <a:spcPts val="0"/>
              </a:spcAft>
              <a:buSzPts val="1800"/>
              <a:buAutoNum type="arabicPeriod"/>
            </a:pPr>
            <a:endParaRPr lang="en"/>
          </a:p>
          <a:p>
            <a:pPr marL="457200" lvl="0" indent="-342900" algn="l" rtl="0">
              <a:spcBef>
                <a:spcPts val="0"/>
              </a:spcBef>
              <a:spcAft>
                <a:spcPts val="0"/>
              </a:spcAft>
              <a:buSzPts val="1800"/>
              <a:buAutoNum type="arabicPeriod"/>
            </a:pPr>
            <a:r>
              <a:rPr lang="en"/>
              <a:t>Separate: what happens to performance when we use </a:t>
            </a:r>
            <a:r>
              <a:rPr lang="en" i="1"/>
              <a:t>heterogeneous hardware</a:t>
            </a:r>
            <a:r>
              <a:rPr lang="en"/>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200" name="Google Shape;200;p33"/>
          <p:cNvSpPr txBox="1"/>
          <p:nvPr/>
        </p:nvSpPr>
        <p:spPr>
          <a:xfrm>
            <a:off x="76200" y="1266325"/>
            <a:ext cx="91575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gethostname(send_buffer1, size) //repeat for buffer2</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MPI_Request reqs[4]; MPI_Status stats[4];</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MPI_ISend </a:t>
            </a:r>
            <a:r>
              <a:rPr lang="en" sz="1200" b="1">
                <a:solidFill>
                  <a:schemeClr val="dk2"/>
                </a:solidFill>
                <a:latin typeface="Consolas"/>
                <a:ea typeface="Consolas"/>
                <a:cs typeface="Consolas"/>
                <a:sym typeface="Consolas"/>
              </a:rPr>
              <a:t>(send_buffer1, size, MPI_CHAR, left , TAG_LEFT, MPI_COMM_WORLD, </a:t>
            </a:r>
            <a:r>
              <a:rPr lang="en" sz="1200" b="1">
                <a:solidFill>
                  <a:schemeClr val="accent5"/>
                </a:solidFill>
                <a:latin typeface="Consolas"/>
                <a:ea typeface="Consolas"/>
                <a:cs typeface="Consolas"/>
                <a:sym typeface="Consolas"/>
              </a:rPr>
              <a:t>&amp;reqs[0]);</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MPI_IRecv </a:t>
            </a:r>
            <a:r>
              <a:rPr lang="en" sz="1200" b="1">
                <a:solidFill>
                  <a:schemeClr val="dk2"/>
                </a:solidFill>
                <a:latin typeface="Consolas"/>
                <a:ea typeface="Consolas"/>
                <a:cs typeface="Consolas"/>
                <a:sym typeface="Consolas"/>
              </a:rPr>
              <a:t>(recv_buffer1, size, MPI_CHAR, right , TAG_LEFT, MPI_COMM_WORLD, MPI_STATUS_IGNORE, </a:t>
            </a:r>
            <a:r>
              <a:rPr lang="en" sz="1200" b="1">
                <a:solidFill>
                  <a:schemeClr val="accent5"/>
                </a:solidFill>
                <a:latin typeface="Consolas"/>
                <a:ea typeface="Consolas"/>
                <a:cs typeface="Consolas"/>
                <a:sym typeface="Consolas"/>
              </a:rPr>
              <a:t>&amp;reqs[1]);</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MPI_ISend </a:t>
            </a:r>
            <a:r>
              <a:rPr lang="en" sz="1200" b="1">
                <a:solidFill>
                  <a:schemeClr val="dk2"/>
                </a:solidFill>
                <a:latin typeface="Consolas"/>
                <a:ea typeface="Consolas"/>
                <a:cs typeface="Consolas"/>
                <a:sym typeface="Consolas"/>
              </a:rPr>
              <a:t>(send_buffer2, size, MPI_CHAR, right , TAG_RIGHT, MPI_COMM_WORLD, </a:t>
            </a:r>
            <a:r>
              <a:rPr lang="en" sz="1200" b="1">
                <a:solidFill>
                  <a:schemeClr val="accent5"/>
                </a:solidFill>
                <a:latin typeface="Consolas"/>
                <a:ea typeface="Consolas"/>
                <a:cs typeface="Consolas"/>
                <a:sym typeface="Consolas"/>
              </a:rPr>
              <a:t>&amp;reqs[2]);</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MPI_IRecv </a:t>
            </a:r>
            <a:r>
              <a:rPr lang="en" sz="1200" b="1">
                <a:solidFill>
                  <a:schemeClr val="dk2"/>
                </a:solidFill>
                <a:latin typeface="Consolas"/>
                <a:ea typeface="Consolas"/>
                <a:cs typeface="Consolas"/>
                <a:sym typeface="Consolas"/>
              </a:rPr>
              <a:t>(recv_buffer2, size, MPI_CHAR, left , TAG_RIGHT, MPI_COMM_WORLD, </a:t>
            </a:r>
            <a:r>
              <a:rPr lang="en" sz="1200" b="1">
                <a:solidFill>
                  <a:schemeClr val="accent5"/>
                </a:solidFill>
                <a:latin typeface="Consolas"/>
                <a:ea typeface="Consolas"/>
                <a:cs typeface="Consolas"/>
                <a:sym typeface="Consolas"/>
              </a:rPr>
              <a:t>&amp;reqs[3]);</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rgbClr val="FF0000"/>
                </a:solidFill>
                <a:latin typeface="Consolas"/>
                <a:ea typeface="Consolas"/>
                <a:cs typeface="Consolas"/>
                <a:sym typeface="Consolas"/>
              </a:rPr>
              <a:t>MPI_Waitall(4, reqs, stats);</a:t>
            </a:r>
            <a:endParaRPr sz="1200" b="1">
              <a:solidFill>
                <a:srgbClr val="FF0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printf(“my name: %s; left: %s; right: %s\ n”, send_buffer1, recv_buffer1 , recv_buffer2); // or cout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201" name="Google Shape;201;p33"/>
          <p:cNvSpPr txBox="1"/>
          <p:nvPr/>
        </p:nvSpPr>
        <p:spPr>
          <a:xfrm>
            <a:off x="5566250" y="1449900"/>
            <a:ext cx="31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latin typeface="Open Sans"/>
                <a:ea typeface="Open Sans"/>
                <a:cs typeface="Open Sans"/>
                <a:sym typeface="Open Sans"/>
              </a:rPr>
              <a:t>What if we use ISend and IRecv? How do we write it?</a:t>
            </a:r>
            <a:endParaRPr>
              <a:solidFill>
                <a:srgbClr val="CC000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does this question matter?</a:t>
            </a:r>
            <a:endParaRPr/>
          </a:p>
        </p:txBody>
      </p:sp>
      <p:sp>
        <p:nvSpPr>
          <p:cNvPr id="213" name="Google Shape;213;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Logical ring (or generalized more to Cartesian grid) layouts are useful for many problems (simulations, array ops, etc)</a:t>
            </a:r>
            <a:endParaRPr/>
          </a:p>
          <a:p>
            <a:pPr marL="457200" lvl="0" indent="-342900" algn="l" rtl="0">
              <a:spcBef>
                <a:spcPts val="1000"/>
              </a:spcBef>
              <a:spcAft>
                <a:spcPts val="1000"/>
              </a:spcAft>
              <a:buSzPts val="1800"/>
              <a:buChar char="●"/>
            </a:pPr>
            <a:r>
              <a:rPr lang="en"/>
              <a:t>Looks like a pipeline: but also comes with synchro issues since it’s not just unidirectional</a:t>
            </a:r>
            <a:endParaRPr/>
          </a:p>
        </p:txBody>
      </p:sp>
      <p:pic>
        <p:nvPicPr>
          <p:cNvPr id="214" name="Google Shape;214;p35"/>
          <p:cNvPicPr preferRelativeResize="0"/>
          <p:nvPr/>
        </p:nvPicPr>
        <p:blipFill>
          <a:blip r:embed="rId3">
            <a:alphaModFix/>
          </a:blip>
          <a:stretch>
            <a:fillRect/>
          </a:stretch>
        </p:blipFill>
        <p:spPr>
          <a:xfrm>
            <a:off x="2340988" y="2908875"/>
            <a:ext cx="4462025" cy="211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25" name="Google Shape;225;p3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Each element in the prefix sum output is the </a:t>
            </a:r>
            <a:r>
              <a:rPr lang="en" b="1"/>
              <a:t>running total</a:t>
            </a:r>
            <a:r>
              <a:rPr lang="en"/>
              <a:t> of all </a:t>
            </a:r>
            <a:r>
              <a:rPr lang="en" b="1"/>
              <a:t>input numbers</a:t>
            </a:r>
            <a:r>
              <a:rPr lang="en"/>
              <a:t> up to that index.</a:t>
            </a:r>
            <a:endParaRPr/>
          </a:p>
          <a:p>
            <a:pPr marL="457200" lvl="0" indent="-342900" algn="l" rtl="0">
              <a:spcBef>
                <a:spcPts val="0"/>
              </a:spcBef>
              <a:spcAft>
                <a:spcPts val="0"/>
              </a:spcAft>
              <a:buSzPts val="1800"/>
              <a:buChar char="●"/>
            </a:pPr>
            <a:r>
              <a:rPr lang="en"/>
              <a:t>E.g. </a:t>
            </a:r>
            <a:r>
              <a:rPr lang="en" b="1"/>
              <a:t>6 = 1 + 2 + 3</a:t>
            </a:r>
            <a:endParaRPr b="1"/>
          </a:p>
          <a:p>
            <a:pPr marL="457200" lvl="0" indent="-342900" algn="l" rtl="0">
              <a:spcBef>
                <a:spcPts val="0"/>
              </a:spcBef>
              <a:spcAft>
                <a:spcPts val="0"/>
              </a:spcAft>
              <a:buClr>
                <a:srgbClr val="0B5394"/>
              </a:buClr>
              <a:buSzPts val="1800"/>
              <a:buChar char="●"/>
            </a:pPr>
            <a:r>
              <a:rPr lang="en">
                <a:solidFill>
                  <a:srgbClr val="0B5394"/>
                </a:solidFill>
              </a:rPr>
              <a:t>How can we design a </a:t>
            </a:r>
            <a:r>
              <a:rPr lang="en" b="1">
                <a:solidFill>
                  <a:srgbClr val="0B5394"/>
                </a:solidFill>
              </a:rPr>
              <a:t>pipelined MPI</a:t>
            </a:r>
            <a:r>
              <a:rPr lang="en">
                <a:solidFill>
                  <a:srgbClr val="0B5394"/>
                </a:solidFill>
              </a:rPr>
              <a:t> program to do this?</a:t>
            </a:r>
            <a:endParaRPr>
              <a:solidFill>
                <a:srgbClr val="0B5394"/>
              </a:solidFill>
            </a:endParaRPr>
          </a:p>
        </p:txBody>
      </p:sp>
      <p:pic>
        <p:nvPicPr>
          <p:cNvPr id="226" name="Google Shape;226;p37"/>
          <p:cNvPicPr preferRelativeResize="0"/>
          <p:nvPr/>
        </p:nvPicPr>
        <p:blipFill>
          <a:blip r:embed="rId3">
            <a:alphaModFix/>
          </a:blip>
          <a:stretch>
            <a:fillRect/>
          </a:stretch>
        </p:blipFill>
        <p:spPr>
          <a:xfrm>
            <a:off x="161925" y="2739338"/>
            <a:ext cx="8820150" cy="227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32" name="Google Shape;232;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B5394"/>
              </a:buClr>
              <a:buSzPts val="1800"/>
              <a:buChar char="●"/>
            </a:pPr>
            <a:r>
              <a:rPr lang="en">
                <a:solidFill>
                  <a:srgbClr val="0B5394"/>
                </a:solidFill>
              </a:rPr>
              <a:t>How can we design a </a:t>
            </a:r>
            <a:r>
              <a:rPr lang="en" b="1">
                <a:solidFill>
                  <a:srgbClr val="0B5394"/>
                </a:solidFill>
              </a:rPr>
              <a:t>pipelined MPI</a:t>
            </a:r>
            <a:r>
              <a:rPr lang="en">
                <a:solidFill>
                  <a:srgbClr val="0B5394"/>
                </a:solidFill>
              </a:rPr>
              <a:t> program to do this?</a:t>
            </a:r>
            <a:endParaRPr>
              <a:solidFill>
                <a:srgbClr val="0B5394"/>
              </a:solidFill>
            </a:endParaRPr>
          </a:p>
          <a:p>
            <a:pPr marL="457200" lvl="0" indent="-342900" algn="l" rtl="0">
              <a:spcBef>
                <a:spcPts val="0"/>
              </a:spcBef>
              <a:spcAft>
                <a:spcPts val="0"/>
              </a:spcAft>
              <a:buClr>
                <a:schemeClr val="accent5"/>
              </a:buClr>
              <a:buSzPts val="1800"/>
              <a:buChar char="●"/>
            </a:pPr>
            <a:r>
              <a:rPr lang="en">
                <a:solidFill>
                  <a:schemeClr val="accent5"/>
                </a:solidFill>
              </a:rPr>
              <a:t>Scatter the input array to all ranks</a:t>
            </a:r>
            <a:endParaRPr>
              <a:solidFill>
                <a:schemeClr val="accent5"/>
              </a:solidFill>
            </a:endParaRPr>
          </a:p>
        </p:txBody>
      </p:sp>
      <p:pic>
        <p:nvPicPr>
          <p:cNvPr id="233" name="Google Shape;233;p38"/>
          <p:cNvPicPr preferRelativeResize="0"/>
          <p:nvPr/>
        </p:nvPicPr>
        <p:blipFill rotWithShape="1">
          <a:blip r:embed="rId3">
            <a:alphaModFix/>
          </a:blip>
          <a:srcRect b="48162"/>
          <a:stretch/>
        </p:blipFill>
        <p:spPr>
          <a:xfrm>
            <a:off x="876113" y="2883075"/>
            <a:ext cx="2467674" cy="330150"/>
          </a:xfrm>
          <a:prstGeom prst="rect">
            <a:avLst/>
          </a:prstGeom>
          <a:noFill/>
          <a:ln>
            <a:noFill/>
          </a:ln>
        </p:spPr>
      </p:pic>
      <p:sp>
        <p:nvSpPr>
          <p:cNvPr id="234" name="Google Shape;234;p38"/>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35" name="Google Shape;235;p38"/>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36" name="Google Shape;236;p38"/>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37" name="Google Shape;237;p38"/>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cxnSp>
        <p:nvCxnSpPr>
          <p:cNvPr id="238" name="Google Shape;238;p38"/>
          <p:cNvCxnSpPr/>
          <p:nvPr/>
        </p:nvCxnSpPr>
        <p:spPr>
          <a:xfrm>
            <a:off x="3444125" y="3342550"/>
            <a:ext cx="1185000" cy="0"/>
          </a:xfrm>
          <a:prstGeom prst="straightConnector1">
            <a:avLst/>
          </a:prstGeom>
          <a:noFill/>
          <a:ln w="9525" cap="flat" cmpd="sng">
            <a:solidFill>
              <a:srgbClr val="666666"/>
            </a:solidFill>
            <a:prstDash val="solid"/>
            <a:round/>
            <a:headEnd type="none" w="med" len="med"/>
            <a:tailEnd type="triangle" w="med" len="med"/>
          </a:ln>
        </p:spPr>
      </p:cxnSp>
      <p:cxnSp>
        <p:nvCxnSpPr>
          <p:cNvPr id="239" name="Google Shape;239;p38"/>
          <p:cNvCxnSpPr/>
          <p:nvPr/>
        </p:nvCxnSpPr>
        <p:spPr>
          <a:xfrm>
            <a:off x="3444125" y="3048150"/>
            <a:ext cx="4354800" cy="0"/>
          </a:xfrm>
          <a:prstGeom prst="straightConnector1">
            <a:avLst/>
          </a:prstGeom>
          <a:noFill/>
          <a:ln w="9525" cap="flat" cmpd="sng">
            <a:solidFill>
              <a:srgbClr val="666666"/>
            </a:solidFill>
            <a:prstDash val="solid"/>
            <a:round/>
            <a:headEnd type="none" w="med" len="med"/>
            <a:tailEnd type="triangle" w="med" len="med"/>
          </a:ln>
        </p:spPr>
      </p:cxnSp>
      <p:cxnSp>
        <p:nvCxnSpPr>
          <p:cNvPr id="240" name="Google Shape;240;p38"/>
          <p:cNvCxnSpPr/>
          <p:nvPr/>
        </p:nvCxnSpPr>
        <p:spPr>
          <a:xfrm>
            <a:off x="3444125" y="3188399"/>
            <a:ext cx="3011700" cy="0"/>
          </a:xfrm>
          <a:prstGeom prst="straightConnector1">
            <a:avLst/>
          </a:prstGeom>
          <a:noFill/>
          <a:ln w="9525" cap="flat" cmpd="sng">
            <a:solidFill>
              <a:srgbClr val="666666"/>
            </a:solidFill>
            <a:prstDash val="solid"/>
            <a:round/>
            <a:headEnd type="none" w="med" len="med"/>
            <a:tailEnd type="triangle" w="med" len="med"/>
          </a:ln>
        </p:spPr>
      </p:cxnSp>
      <p:sp>
        <p:nvSpPr>
          <p:cNvPr id="241" name="Google Shape;241;p38"/>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42" name="Google Shape;242;p38"/>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243" name="Google Shape;243;p38"/>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49" name="Google Shape;249;p3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B5394"/>
              </a:buClr>
              <a:buSzPts val="1800"/>
              <a:buChar char="●"/>
            </a:pPr>
            <a:r>
              <a:rPr lang="en">
                <a:solidFill>
                  <a:srgbClr val="0B5394"/>
                </a:solidFill>
              </a:rPr>
              <a:t>How can we design a </a:t>
            </a:r>
            <a:r>
              <a:rPr lang="en" b="1">
                <a:solidFill>
                  <a:srgbClr val="0B5394"/>
                </a:solidFill>
              </a:rPr>
              <a:t>pipelined MPI</a:t>
            </a:r>
            <a:r>
              <a:rPr lang="en">
                <a:solidFill>
                  <a:srgbClr val="0B5394"/>
                </a:solidFill>
              </a:rPr>
              <a:t> program to do this?</a:t>
            </a:r>
            <a:endParaRPr>
              <a:solidFill>
                <a:srgbClr val="0B5394"/>
              </a:solidFill>
            </a:endParaRPr>
          </a:p>
          <a:p>
            <a:pPr marL="457200" lvl="0" indent="-342900" algn="l" rtl="0">
              <a:spcBef>
                <a:spcPts val="0"/>
              </a:spcBef>
              <a:spcAft>
                <a:spcPts val="0"/>
              </a:spcAft>
              <a:buClr>
                <a:schemeClr val="accent5"/>
              </a:buClr>
              <a:buSzPts val="1800"/>
              <a:buChar char="●"/>
            </a:pPr>
            <a:r>
              <a:rPr lang="en">
                <a:solidFill>
                  <a:schemeClr val="accent5"/>
                </a:solidFill>
              </a:rPr>
              <a:t>Scatter the input array to all ranks</a:t>
            </a:r>
            <a:endParaRPr>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Each rank gets the prefix sums so far from prev rank and adds its own number to produce the next sum </a:t>
            </a:r>
            <a:r>
              <a:rPr lang="en" b="1">
                <a:solidFill>
                  <a:schemeClr val="accent5"/>
                </a:solidFill>
              </a:rPr>
              <a:t>(recv → add → send)</a:t>
            </a:r>
            <a:endParaRPr b="1">
              <a:solidFill>
                <a:schemeClr val="accent5"/>
              </a:solidFill>
            </a:endParaRPr>
          </a:p>
        </p:txBody>
      </p:sp>
      <p:sp>
        <p:nvSpPr>
          <p:cNvPr id="250" name="Google Shape;250;p39"/>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51" name="Google Shape;251;p39"/>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52" name="Google Shape;252;p39"/>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53" name="Google Shape;253;p39"/>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254" name="Google Shape;254;p39"/>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55" name="Google Shape;255;p39"/>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256" name="Google Shape;256;p39"/>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pic>
        <p:nvPicPr>
          <p:cNvPr id="257" name="Google Shape;257;p39"/>
          <p:cNvPicPr preferRelativeResize="0"/>
          <p:nvPr/>
        </p:nvPicPr>
        <p:blipFill rotWithShape="1">
          <a:blip r:embed="rId3">
            <a:alphaModFix/>
          </a:blip>
          <a:srcRect l="38192" t="48870" r="53510" b="16427"/>
          <a:stretch/>
        </p:blipFill>
        <p:spPr>
          <a:xfrm>
            <a:off x="2962787" y="2979625"/>
            <a:ext cx="438199" cy="473100"/>
          </a:xfrm>
          <a:prstGeom prst="rect">
            <a:avLst/>
          </a:prstGeom>
          <a:noFill/>
          <a:ln>
            <a:noFill/>
          </a:ln>
        </p:spPr>
      </p:pic>
      <p:pic>
        <p:nvPicPr>
          <p:cNvPr id="258" name="Google Shape;258;p39"/>
          <p:cNvPicPr preferRelativeResize="0"/>
          <p:nvPr/>
        </p:nvPicPr>
        <p:blipFill rotWithShape="1">
          <a:blip r:embed="rId3">
            <a:alphaModFix/>
          </a:blip>
          <a:srcRect l="38191" t="48870" r="45719" b="16427"/>
          <a:stretch/>
        </p:blipFill>
        <p:spPr>
          <a:xfrm>
            <a:off x="4535063" y="2979625"/>
            <a:ext cx="849774" cy="473100"/>
          </a:xfrm>
          <a:prstGeom prst="rect">
            <a:avLst/>
          </a:prstGeom>
          <a:noFill/>
          <a:ln>
            <a:noFill/>
          </a:ln>
        </p:spPr>
      </p:pic>
      <p:pic>
        <p:nvPicPr>
          <p:cNvPr id="259" name="Google Shape;259;p39"/>
          <p:cNvPicPr preferRelativeResize="0"/>
          <p:nvPr/>
        </p:nvPicPr>
        <p:blipFill rotWithShape="1">
          <a:blip r:embed="rId3">
            <a:alphaModFix/>
          </a:blip>
          <a:srcRect l="38192" t="48870" r="11261" b="16427"/>
          <a:stretch/>
        </p:blipFill>
        <p:spPr>
          <a:xfrm>
            <a:off x="5963900" y="3216725"/>
            <a:ext cx="1331824" cy="236000"/>
          </a:xfrm>
          <a:prstGeom prst="rect">
            <a:avLst/>
          </a:prstGeom>
          <a:noFill/>
          <a:ln>
            <a:noFill/>
          </a:ln>
        </p:spPr>
      </p:pic>
      <p:cxnSp>
        <p:nvCxnSpPr>
          <p:cNvPr id="260" name="Google Shape;260;p39"/>
          <p:cNvCxnSpPr>
            <a:stCxn id="250" idx="3"/>
            <a:endCxn id="251" idx="1"/>
          </p:cNvCxnSpPr>
          <p:nvPr/>
        </p:nvCxnSpPr>
        <p:spPr>
          <a:xfrm>
            <a:off x="2811075" y="4059563"/>
            <a:ext cx="711000" cy="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39"/>
          <p:cNvCxnSpPr>
            <a:stCxn id="251" idx="3"/>
            <a:endCxn id="253" idx="1"/>
          </p:cNvCxnSpPr>
          <p:nvPr/>
        </p:nvCxnSpPr>
        <p:spPr>
          <a:xfrm>
            <a:off x="4588500" y="4059563"/>
            <a:ext cx="773100" cy="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39"/>
          <p:cNvCxnSpPr/>
          <p:nvPr/>
        </p:nvCxnSpPr>
        <p:spPr>
          <a:xfrm>
            <a:off x="6428200" y="4059563"/>
            <a:ext cx="773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it!</a:t>
            </a:r>
            <a:endParaRPr/>
          </a:p>
        </p:txBody>
      </p:sp>
      <p:sp>
        <p:nvSpPr>
          <p:cNvPr id="268" name="Google Shape;268;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vim q2.c</a:t>
            </a:r>
            <a:endParaRPr b="1">
              <a:highlight>
                <a:srgbClr val="FFF2CC"/>
              </a:highlight>
              <a:latin typeface="Consolas"/>
              <a:ea typeface="Consolas"/>
              <a:cs typeface="Consolas"/>
              <a:sym typeface="Consolas"/>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salloc -n 4 -N 1 mpirun ./q2_4</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salloc -n 200 -N 1 --overcommit mpirun ./q2</a:t>
            </a:r>
            <a:endParaRPr b="1">
              <a:highlight>
                <a:srgbClr val="FFF2CC"/>
              </a:highlight>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74" name="Google Shape;274;p4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B5394"/>
                </a:solidFill>
              </a:rPr>
              <a:t>What is the maximum theoretical speedup if we have to process an infinite number of size N arrays?</a:t>
            </a:r>
            <a:endParaRPr>
              <a:solidFill>
                <a:srgbClr val="0B5394"/>
              </a:solidFill>
            </a:endParaRPr>
          </a:p>
          <a:p>
            <a:pPr marL="457200" lvl="0" indent="-342900" algn="l" rtl="0">
              <a:spcBef>
                <a:spcPts val="1200"/>
              </a:spcBef>
              <a:spcAft>
                <a:spcPts val="0"/>
              </a:spcAft>
              <a:buClr>
                <a:schemeClr val="accent5"/>
              </a:buClr>
              <a:buSzPts val="1800"/>
              <a:buChar char="●"/>
            </a:pPr>
            <a:r>
              <a:rPr lang="en">
                <a:solidFill>
                  <a:schemeClr val="accent5"/>
                </a:solidFill>
              </a:rPr>
              <a:t>In a magical world: theoretical pipeline speedup limit is N</a:t>
            </a:r>
            <a:endParaRPr>
              <a:solidFill>
                <a:schemeClr val="accent5"/>
              </a:solidFill>
            </a:endParaRPr>
          </a:p>
          <a:p>
            <a:pPr marL="914400" lvl="1" indent="-317500" algn="l" rtl="0">
              <a:spcBef>
                <a:spcPts val="0"/>
              </a:spcBef>
              <a:spcAft>
                <a:spcPts val="0"/>
              </a:spcAft>
              <a:buClr>
                <a:schemeClr val="accent5"/>
              </a:buClr>
              <a:buSzPts val="1400"/>
              <a:buChar char="○"/>
            </a:pPr>
            <a:r>
              <a:rPr lang="en">
                <a:solidFill>
                  <a:schemeClr val="accent5"/>
                </a:solidFill>
              </a:rPr>
              <a:t>Not </a:t>
            </a:r>
            <a:r>
              <a:rPr lang="en" i="1">
                <a:solidFill>
                  <a:schemeClr val="accent5"/>
                </a:solidFill>
              </a:rPr>
              <a:t>remotely </a:t>
            </a:r>
            <a:r>
              <a:rPr lang="en">
                <a:solidFill>
                  <a:schemeClr val="accent5"/>
                </a:solidFill>
              </a:rPr>
              <a:t>possible with communication delays &gt;&gt; computation like this!</a:t>
            </a:r>
            <a:endParaRPr>
              <a:solidFill>
                <a:schemeClr val="accent5"/>
              </a:solidFill>
            </a:endParaRPr>
          </a:p>
        </p:txBody>
      </p:sp>
      <p:sp>
        <p:nvSpPr>
          <p:cNvPr id="275" name="Google Shape;275;p41"/>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76" name="Google Shape;276;p41"/>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77" name="Google Shape;277;p41"/>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78" name="Google Shape;278;p41"/>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279" name="Google Shape;279;p41"/>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80" name="Google Shape;280;p41"/>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281" name="Google Shape;281;p41"/>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pic>
        <p:nvPicPr>
          <p:cNvPr id="282" name="Google Shape;282;p41"/>
          <p:cNvPicPr preferRelativeResize="0"/>
          <p:nvPr/>
        </p:nvPicPr>
        <p:blipFill rotWithShape="1">
          <a:blip r:embed="rId3">
            <a:alphaModFix/>
          </a:blip>
          <a:srcRect l="38192" t="48870" r="53510" b="16427"/>
          <a:stretch/>
        </p:blipFill>
        <p:spPr>
          <a:xfrm>
            <a:off x="2962787" y="2979625"/>
            <a:ext cx="438199" cy="473100"/>
          </a:xfrm>
          <a:prstGeom prst="rect">
            <a:avLst/>
          </a:prstGeom>
          <a:noFill/>
          <a:ln>
            <a:noFill/>
          </a:ln>
        </p:spPr>
      </p:pic>
      <p:pic>
        <p:nvPicPr>
          <p:cNvPr id="283" name="Google Shape;283;p41"/>
          <p:cNvPicPr preferRelativeResize="0"/>
          <p:nvPr/>
        </p:nvPicPr>
        <p:blipFill rotWithShape="1">
          <a:blip r:embed="rId3">
            <a:alphaModFix/>
          </a:blip>
          <a:srcRect l="38191" t="48870" r="45719" b="16427"/>
          <a:stretch/>
        </p:blipFill>
        <p:spPr>
          <a:xfrm>
            <a:off x="4535063" y="2979625"/>
            <a:ext cx="849774" cy="473100"/>
          </a:xfrm>
          <a:prstGeom prst="rect">
            <a:avLst/>
          </a:prstGeom>
          <a:noFill/>
          <a:ln>
            <a:noFill/>
          </a:ln>
        </p:spPr>
      </p:pic>
      <p:pic>
        <p:nvPicPr>
          <p:cNvPr id="284" name="Google Shape;284;p41"/>
          <p:cNvPicPr preferRelativeResize="0"/>
          <p:nvPr/>
        </p:nvPicPr>
        <p:blipFill rotWithShape="1">
          <a:blip r:embed="rId3">
            <a:alphaModFix/>
          </a:blip>
          <a:srcRect l="38192" t="48870" r="11261" b="16427"/>
          <a:stretch/>
        </p:blipFill>
        <p:spPr>
          <a:xfrm>
            <a:off x="5963900" y="3216725"/>
            <a:ext cx="1331824" cy="236000"/>
          </a:xfrm>
          <a:prstGeom prst="rect">
            <a:avLst/>
          </a:prstGeom>
          <a:noFill/>
          <a:ln>
            <a:noFill/>
          </a:ln>
        </p:spPr>
      </p:pic>
      <p:cxnSp>
        <p:nvCxnSpPr>
          <p:cNvPr id="285" name="Google Shape;285;p41"/>
          <p:cNvCxnSpPr>
            <a:stCxn id="275" idx="3"/>
            <a:endCxn id="276" idx="1"/>
          </p:cNvCxnSpPr>
          <p:nvPr/>
        </p:nvCxnSpPr>
        <p:spPr>
          <a:xfrm>
            <a:off x="2811075" y="4059563"/>
            <a:ext cx="711000" cy="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p41"/>
          <p:cNvCxnSpPr>
            <a:stCxn id="276" idx="3"/>
            <a:endCxn id="278" idx="1"/>
          </p:cNvCxnSpPr>
          <p:nvPr/>
        </p:nvCxnSpPr>
        <p:spPr>
          <a:xfrm>
            <a:off x="4588500" y="4059563"/>
            <a:ext cx="773100" cy="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41"/>
          <p:cNvCxnSpPr/>
          <p:nvPr/>
        </p:nvCxnSpPr>
        <p:spPr>
          <a:xfrm>
            <a:off x="6428200" y="4059563"/>
            <a:ext cx="773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93" name="Google Shape;293;p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B5394"/>
                </a:solidFill>
              </a:rPr>
              <a:t>What if we can use MPI_Scan?</a:t>
            </a:r>
            <a:endParaRPr>
              <a:solidFill>
                <a:srgbClr val="0B5394"/>
              </a:solidFill>
            </a:endParaRPr>
          </a:p>
        </p:txBody>
      </p:sp>
      <p:sp>
        <p:nvSpPr>
          <p:cNvPr id="294" name="Google Shape;294;p42"/>
          <p:cNvSpPr/>
          <p:nvPr/>
        </p:nvSpPr>
        <p:spPr>
          <a:xfrm>
            <a:off x="12036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95" name="Google Shape;295;p42"/>
          <p:cNvSpPr/>
          <p:nvPr/>
        </p:nvSpPr>
        <p:spPr>
          <a:xfrm>
            <a:off x="2981050"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96" name="Google Shape;296;p42"/>
          <p:cNvSpPr/>
          <p:nvPr/>
        </p:nvSpPr>
        <p:spPr>
          <a:xfrm>
            <a:off x="66604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97" name="Google Shape;297;p42"/>
          <p:cNvSpPr/>
          <p:nvPr/>
        </p:nvSpPr>
        <p:spPr>
          <a:xfrm>
            <a:off x="4820725" y="33589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298" name="Google Shape;298;p42"/>
          <p:cNvSpPr/>
          <p:nvPr/>
        </p:nvSpPr>
        <p:spPr>
          <a:xfrm>
            <a:off x="12036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99" name="Google Shape;299;p42"/>
          <p:cNvSpPr/>
          <p:nvPr/>
        </p:nvSpPr>
        <p:spPr>
          <a:xfrm>
            <a:off x="2981050"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00" name="Google Shape;300;p42"/>
          <p:cNvSpPr/>
          <p:nvPr/>
        </p:nvSpPr>
        <p:spPr>
          <a:xfrm>
            <a:off x="66604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4958375" y="66101"/>
            <a:ext cx="4185625" cy="2659475"/>
          </a:xfrm>
          <a:prstGeom prst="rect">
            <a:avLst/>
          </a:prstGeom>
          <a:noFill/>
          <a:ln>
            <a:noFill/>
          </a:ln>
        </p:spPr>
      </p:pic>
      <p:sp>
        <p:nvSpPr>
          <p:cNvPr id="306" name="Google Shape;306;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307" name="Google Shape;307;p43"/>
          <p:cNvSpPr txBox="1">
            <a:spLocks noGrp="1"/>
          </p:cNvSpPr>
          <p:nvPr>
            <p:ph type="body" idx="1"/>
          </p:nvPr>
        </p:nvSpPr>
        <p:spPr>
          <a:xfrm>
            <a:off x="311700" y="1266325"/>
            <a:ext cx="5271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B5394"/>
                </a:solidFill>
              </a:rPr>
              <a:t>What if we can use MPI_Scan?</a:t>
            </a:r>
            <a:endParaRPr>
              <a:solidFill>
                <a:srgbClr val="0B5394"/>
              </a:solidFill>
            </a:endParaRPr>
          </a:p>
          <a:p>
            <a:pPr marL="457200" lvl="0" indent="-342900" algn="l" rtl="0">
              <a:spcBef>
                <a:spcPts val="1200"/>
              </a:spcBef>
              <a:spcAft>
                <a:spcPts val="0"/>
              </a:spcAft>
              <a:buClr>
                <a:schemeClr val="accent5"/>
              </a:buClr>
              <a:buSzPts val="1800"/>
              <a:buChar char="●"/>
            </a:pPr>
            <a:r>
              <a:rPr lang="en">
                <a:solidFill>
                  <a:schemeClr val="accent5"/>
                </a:solidFill>
              </a:rPr>
              <a:t>Same, must scatter first, then…</a:t>
            </a:r>
            <a:endParaRPr>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Call MPI_Scan with input and output arrays. </a:t>
            </a:r>
            <a:r>
              <a:rPr lang="en">
                <a:solidFill>
                  <a:srgbClr val="0B5394"/>
                </a:solidFill>
              </a:rPr>
              <a:t>Any limitations?</a:t>
            </a:r>
            <a:endParaRPr>
              <a:solidFill>
                <a:srgbClr val="0B5394"/>
              </a:solidFill>
            </a:endParaRPr>
          </a:p>
        </p:txBody>
      </p:sp>
      <p:sp>
        <p:nvSpPr>
          <p:cNvPr id="308" name="Google Shape;308;p43"/>
          <p:cNvSpPr/>
          <p:nvPr/>
        </p:nvSpPr>
        <p:spPr>
          <a:xfrm>
            <a:off x="12036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309" name="Google Shape;309;p43"/>
          <p:cNvSpPr/>
          <p:nvPr/>
        </p:nvSpPr>
        <p:spPr>
          <a:xfrm>
            <a:off x="2981050"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310" name="Google Shape;310;p43"/>
          <p:cNvSpPr/>
          <p:nvPr/>
        </p:nvSpPr>
        <p:spPr>
          <a:xfrm>
            <a:off x="66604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311" name="Google Shape;311;p43"/>
          <p:cNvSpPr/>
          <p:nvPr/>
        </p:nvSpPr>
        <p:spPr>
          <a:xfrm>
            <a:off x="4820725" y="33589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12" name="Google Shape;312;p43"/>
          <p:cNvSpPr/>
          <p:nvPr/>
        </p:nvSpPr>
        <p:spPr>
          <a:xfrm>
            <a:off x="12036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13" name="Google Shape;313;p43"/>
          <p:cNvSpPr/>
          <p:nvPr/>
        </p:nvSpPr>
        <p:spPr>
          <a:xfrm>
            <a:off x="2981050"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14" name="Google Shape;314;p43"/>
          <p:cNvSpPr/>
          <p:nvPr/>
        </p:nvSpPr>
        <p:spPr>
          <a:xfrm>
            <a:off x="66604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
        <p:nvSpPr>
          <p:cNvPr id="315" name="Google Shape;315;p43"/>
          <p:cNvSpPr/>
          <p:nvPr/>
        </p:nvSpPr>
        <p:spPr>
          <a:xfrm>
            <a:off x="1203625"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16" name="Google Shape;316;p43"/>
          <p:cNvSpPr/>
          <p:nvPr/>
        </p:nvSpPr>
        <p:spPr>
          <a:xfrm>
            <a:off x="2981050"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3</a:t>
            </a:r>
            <a:endParaRPr>
              <a:latin typeface="Open Sans"/>
              <a:ea typeface="Open Sans"/>
              <a:cs typeface="Open Sans"/>
              <a:sym typeface="Open Sans"/>
            </a:endParaRPr>
          </a:p>
        </p:txBody>
      </p:sp>
      <p:sp>
        <p:nvSpPr>
          <p:cNvPr id="317" name="Google Shape;317;p43"/>
          <p:cNvSpPr/>
          <p:nvPr/>
        </p:nvSpPr>
        <p:spPr>
          <a:xfrm>
            <a:off x="6660425" y="442566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4"/>
          <p:cNvPicPr preferRelativeResize="0"/>
          <p:nvPr/>
        </p:nvPicPr>
        <p:blipFill>
          <a:blip r:embed="rId3">
            <a:alphaModFix/>
          </a:blip>
          <a:stretch>
            <a:fillRect/>
          </a:stretch>
        </p:blipFill>
        <p:spPr>
          <a:xfrm>
            <a:off x="4958375" y="66101"/>
            <a:ext cx="4185625" cy="2659475"/>
          </a:xfrm>
          <a:prstGeom prst="rect">
            <a:avLst/>
          </a:prstGeom>
          <a:noFill/>
          <a:ln>
            <a:noFill/>
          </a:ln>
        </p:spPr>
      </p:pic>
      <p:sp>
        <p:nvSpPr>
          <p:cNvPr id="323" name="Google Shape;323;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324" name="Google Shape;324;p44"/>
          <p:cNvSpPr txBox="1">
            <a:spLocks noGrp="1"/>
          </p:cNvSpPr>
          <p:nvPr>
            <p:ph type="body" idx="1"/>
          </p:nvPr>
        </p:nvSpPr>
        <p:spPr>
          <a:xfrm>
            <a:off x="216175" y="1266425"/>
            <a:ext cx="5254500" cy="17583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solidFill>
                  <a:srgbClr val="0B5394"/>
                </a:solidFill>
              </a:rPr>
              <a:t>Any limitations?</a:t>
            </a:r>
            <a:endParaRPr>
              <a:solidFill>
                <a:srgbClr val="0B5394"/>
              </a:solidFill>
            </a:endParaRPr>
          </a:p>
          <a:p>
            <a:pPr marL="285750" lvl="0" indent="-220027" algn="l" rtl="0">
              <a:spcBef>
                <a:spcPts val="1200"/>
              </a:spcBef>
              <a:spcAft>
                <a:spcPts val="0"/>
              </a:spcAft>
              <a:buClr>
                <a:schemeClr val="accent5"/>
              </a:buClr>
              <a:buSzPct val="100000"/>
              <a:buChar char="●"/>
            </a:pPr>
            <a:r>
              <a:rPr lang="en">
                <a:solidFill>
                  <a:schemeClr val="accent5"/>
                </a:solidFill>
              </a:rPr>
              <a:t>MPI_Scan results are </a:t>
            </a:r>
            <a:r>
              <a:rPr lang="en" b="1">
                <a:solidFill>
                  <a:schemeClr val="accent5"/>
                </a:solidFill>
              </a:rPr>
              <a:t>left in the indiv ranks</a:t>
            </a:r>
            <a:r>
              <a:rPr lang="en">
                <a:solidFill>
                  <a:schemeClr val="accent5"/>
                </a:solidFill>
              </a:rPr>
              <a:t>, </a:t>
            </a:r>
            <a:r>
              <a:rPr lang="en" b="1">
                <a:solidFill>
                  <a:schemeClr val="accent5"/>
                </a:solidFill>
              </a:rPr>
              <a:t>need to MPI_Gather</a:t>
            </a:r>
            <a:r>
              <a:rPr lang="en">
                <a:solidFill>
                  <a:schemeClr val="accent5"/>
                </a:solidFill>
              </a:rPr>
              <a:t> the results for printing!</a:t>
            </a:r>
            <a:endParaRPr>
              <a:solidFill>
                <a:schemeClr val="accent5"/>
              </a:solidFill>
            </a:endParaRPr>
          </a:p>
          <a:p>
            <a:pPr marL="285750" lvl="0" indent="-220027" algn="l" rtl="0">
              <a:spcBef>
                <a:spcPts val="0"/>
              </a:spcBef>
              <a:spcAft>
                <a:spcPts val="0"/>
              </a:spcAft>
              <a:buClr>
                <a:schemeClr val="accent5"/>
              </a:buClr>
              <a:buSzPct val="100000"/>
              <a:buChar char="●"/>
            </a:pPr>
            <a:r>
              <a:rPr lang="en">
                <a:solidFill>
                  <a:schemeClr val="accent5"/>
                </a:solidFill>
              </a:rPr>
              <a:t>MPI_Scan is </a:t>
            </a:r>
            <a:r>
              <a:rPr lang="en" b="1">
                <a:solidFill>
                  <a:schemeClr val="accent5"/>
                </a:solidFill>
              </a:rPr>
              <a:t>not pipelineable</a:t>
            </a:r>
            <a:r>
              <a:rPr lang="en">
                <a:solidFill>
                  <a:schemeClr val="accent5"/>
                </a:solidFill>
              </a:rPr>
              <a:t>! It must complete the computation of an entire prefix sum first.</a:t>
            </a:r>
            <a:endParaRPr>
              <a:solidFill>
                <a:schemeClr val="accent5"/>
              </a:solidFill>
            </a:endParaRPr>
          </a:p>
        </p:txBody>
      </p:sp>
      <p:sp>
        <p:nvSpPr>
          <p:cNvPr id="325" name="Google Shape;325;p44"/>
          <p:cNvSpPr/>
          <p:nvPr/>
        </p:nvSpPr>
        <p:spPr>
          <a:xfrm>
            <a:off x="12036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326" name="Google Shape;326;p44"/>
          <p:cNvSpPr/>
          <p:nvPr/>
        </p:nvSpPr>
        <p:spPr>
          <a:xfrm>
            <a:off x="2981050"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327" name="Google Shape;327;p44"/>
          <p:cNvSpPr/>
          <p:nvPr/>
        </p:nvSpPr>
        <p:spPr>
          <a:xfrm>
            <a:off x="66604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328" name="Google Shape;328;p44"/>
          <p:cNvSpPr/>
          <p:nvPr/>
        </p:nvSpPr>
        <p:spPr>
          <a:xfrm>
            <a:off x="4820725" y="33589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29" name="Google Shape;329;p44"/>
          <p:cNvSpPr/>
          <p:nvPr/>
        </p:nvSpPr>
        <p:spPr>
          <a:xfrm>
            <a:off x="12036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30" name="Google Shape;330;p44"/>
          <p:cNvSpPr/>
          <p:nvPr/>
        </p:nvSpPr>
        <p:spPr>
          <a:xfrm>
            <a:off x="2981050"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31" name="Google Shape;331;p44"/>
          <p:cNvSpPr/>
          <p:nvPr/>
        </p:nvSpPr>
        <p:spPr>
          <a:xfrm>
            <a:off x="66604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
        <p:nvSpPr>
          <p:cNvPr id="332" name="Google Shape;332;p44"/>
          <p:cNvSpPr/>
          <p:nvPr/>
        </p:nvSpPr>
        <p:spPr>
          <a:xfrm>
            <a:off x="1203625"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33" name="Google Shape;333;p44"/>
          <p:cNvSpPr/>
          <p:nvPr/>
        </p:nvSpPr>
        <p:spPr>
          <a:xfrm>
            <a:off x="2981050"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3</a:t>
            </a:r>
            <a:endParaRPr>
              <a:latin typeface="Open Sans"/>
              <a:ea typeface="Open Sans"/>
              <a:cs typeface="Open Sans"/>
              <a:sym typeface="Open Sans"/>
            </a:endParaRPr>
          </a:p>
        </p:txBody>
      </p:sp>
      <p:sp>
        <p:nvSpPr>
          <p:cNvPr id="334" name="Google Shape;334;p44"/>
          <p:cNvSpPr/>
          <p:nvPr/>
        </p:nvSpPr>
        <p:spPr>
          <a:xfrm>
            <a:off x="6660425" y="442566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it!</a:t>
            </a:r>
            <a:endParaRPr/>
          </a:p>
        </p:txBody>
      </p:sp>
      <p:sp>
        <p:nvSpPr>
          <p:cNvPr id="340" name="Google Shape;340;p4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salloc -n 200 -N 1 --overcommit /usr/bin/time -vvv  mpirun ./q2_noprint</a:t>
            </a:r>
            <a:endParaRPr b="1">
              <a:highlight>
                <a:srgbClr val="FFF2CC"/>
              </a:highlight>
              <a:latin typeface="Consolas"/>
              <a:ea typeface="Consolas"/>
              <a:cs typeface="Consolas"/>
              <a:sym typeface="Consolas"/>
            </a:endParaRPr>
          </a:p>
          <a:p>
            <a:pPr marL="457200" lvl="0" indent="-334327" algn="l" rtl="0">
              <a:spcBef>
                <a:spcPts val="1200"/>
              </a:spcBef>
              <a:spcAft>
                <a:spcPts val="0"/>
              </a:spcAft>
              <a:buClr>
                <a:srgbClr val="0B5394"/>
              </a:buClr>
              <a:buSzPct val="100000"/>
              <a:buChar char="●"/>
            </a:pPr>
            <a:r>
              <a:rPr lang="en">
                <a:solidFill>
                  <a:srgbClr val="0B5394"/>
                </a:solidFill>
              </a:rPr>
              <a:t>How long will the MPI_Scan version take?</a:t>
            </a:r>
            <a:endParaRPr>
              <a:solidFill>
                <a:srgbClr val="0B5394"/>
              </a:solidFill>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salloc -n 200 -N 1 --overcommit /usr/bin/time -vvv mpirun ./q2_scan</a:t>
            </a:r>
            <a:endParaRPr b="1">
              <a:highlight>
                <a:srgbClr val="FFF2CC"/>
              </a:highlight>
              <a:latin typeface="Consolas"/>
              <a:ea typeface="Consolas"/>
              <a:cs typeface="Consolas"/>
              <a:sym typeface="Consolas"/>
            </a:endParaRPr>
          </a:p>
          <a:p>
            <a:pPr marL="457200" lvl="0" indent="-334327" algn="l" rtl="0">
              <a:spcBef>
                <a:spcPts val="1200"/>
              </a:spcBef>
              <a:spcAft>
                <a:spcPts val="0"/>
              </a:spcAft>
              <a:buClr>
                <a:srgbClr val="0B5394"/>
              </a:buClr>
              <a:buSzPct val="100000"/>
              <a:buChar char="●"/>
            </a:pPr>
            <a:r>
              <a:rPr lang="en">
                <a:solidFill>
                  <a:srgbClr val="0B5394"/>
                </a:solidFill>
              </a:rPr>
              <a:t>How long do you think the serial version will take?</a:t>
            </a:r>
            <a:endParaRPr>
              <a:solidFill>
                <a:srgbClr val="0B5394"/>
              </a:solidFill>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time ./q2_serial</a:t>
            </a:r>
            <a:endParaRPr b="1">
              <a:highlight>
                <a:srgbClr val="FFF2CC"/>
              </a:highlight>
              <a:latin typeface="Consolas"/>
              <a:ea typeface="Consolas"/>
              <a:cs typeface="Consolas"/>
              <a:sym typeface="Consolas"/>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does this question matter?</a:t>
            </a:r>
            <a:endParaRPr/>
          </a:p>
        </p:txBody>
      </p:sp>
      <p:sp>
        <p:nvSpPr>
          <p:cNvPr id="346" name="Google Shape;346;p4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These “toy” examples are clearly not faster than just running things on a single node (with threads at best)</a:t>
            </a:r>
            <a:endParaRPr/>
          </a:p>
          <a:p>
            <a:pPr marL="457200" lvl="0" indent="-342900" algn="l" rtl="0">
              <a:spcBef>
                <a:spcPts val="0"/>
              </a:spcBef>
              <a:spcAft>
                <a:spcPts val="0"/>
              </a:spcAft>
              <a:buSzPts val="1800"/>
              <a:buChar char="●"/>
            </a:pPr>
            <a:r>
              <a:rPr lang="en"/>
              <a:t>However, most significant high-performance computing uses MPI to solve such problems → </a:t>
            </a:r>
            <a:r>
              <a:rPr lang="en" b="1"/>
              <a:t>scale makes this much better!</a:t>
            </a:r>
            <a:endParaRPr/>
          </a:p>
        </p:txBody>
      </p:sp>
      <p:pic>
        <p:nvPicPr>
          <p:cNvPr id="347" name="Google Shape;347;p46"/>
          <p:cNvPicPr preferRelativeResize="0"/>
          <p:nvPr/>
        </p:nvPicPr>
        <p:blipFill>
          <a:blip r:embed="rId3">
            <a:alphaModFix/>
          </a:blip>
          <a:stretch>
            <a:fillRect/>
          </a:stretch>
        </p:blipFill>
        <p:spPr>
          <a:xfrm>
            <a:off x="850213" y="3874413"/>
            <a:ext cx="7734300" cy="1085850"/>
          </a:xfrm>
          <a:prstGeom prst="rect">
            <a:avLst/>
          </a:prstGeom>
          <a:noFill/>
          <a:ln>
            <a:noFill/>
          </a:ln>
        </p:spPr>
      </p:pic>
      <p:pic>
        <p:nvPicPr>
          <p:cNvPr id="348" name="Google Shape;348;p46"/>
          <p:cNvPicPr preferRelativeResize="0"/>
          <p:nvPr/>
        </p:nvPicPr>
        <p:blipFill>
          <a:blip r:embed="rId4">
            <a:alphaModFix/>
          </a:blip>
          <a:stretch>
            <a:fillRect/>
          </a:stretch>
        </p:blipFill>
        <p:spPr>
          <a:xfrm>
            <a:off x="263311" y="3129875"/>
            <a:ext cx="4738101" cy="872150"/>
          </a:xfrm>
          <a:prstGeom prst="rect">
            <a:avLst/>
          </a:prstGeom>
          <a:noFill/>
          <a:ln>
            <a:noFill/>
          </a:ln>
        </p:spPr>
      </p:pic>
      <p:pic>
        <p:nvPicPr>
          <p:cNvPr id="349" name="Google Shape;349;p46"/>
          <p:cNvPicPr preferRelativeResize="0"/>
          <p:nvPr/>
        </p:nvPicPr>
        <p:blipFill>
          <a:blip r:embed="rId5">
            <a:alphaModFix/>
          </a:blip>
          <a:stretch>
            <a:fillRect/>
          </a:stretch>
        </p:blipFill>
        <p:spPr>
          <a:xfrm>
            <a:off x="4934063" y="2935550"/>
            <a:ext cx="3946624" cy="539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“Wimpy” and “Brawny”: A Research Success?</a:t>
            </a:r>
            <a:endParaRPr/>
          </a:p>
        </p:txBody>
      </p:sp>
      <p:sp>
        <p:nvSpPr>
          <p:cNvPr id="360" name="Google Shape;360;p48"/>
          <p:cNvSpPr txBox="1">
            <a:spLocks noGrp="1"/>
          </p:cNvSpPr>
          <p:nvPr>
            <p:ph type="body" idx="1"/>
          </p:nvPr>
        </p:nvSpPr>
        <p:spPr>
          <a:xfrm>
            <a:off x="3018450" y="1266325"/>
            <a:ext cx="5991600" cy="762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t>Many theoretical works “back in the day” really looked into this, but few implementations in reality…(?)</a:t>
            </a:r>
            <a:endParaRPr/>
          </a:p>
        </p:txBody>
      </p:sp>
      <p:pic>
        <p:nvPicPr>
          <p:cNvPr id="361" name="Google Shape;361;p48"/>
          <p:cNvPicPr preferRelativeResize="0"/>
          <p:nvPr/>
        </p:nvPicPr>
        <p:blipFill>
          <a:blip r:embed="rId3">
            <a:alphaModFix/>
          </a:blip>
          <a:stretch>
            <a:fillRect/>
          </a:stretch>
        </p:blipFill>
        <p:spPr>
          <a:xfrm>
            <a:off x="3103774" y="2076286"/>
            <a:ext cx="5991726" cy="990925"/>
          </a:xfrm>
          <a:prstGeom prst="rect">
            <a:avLst/>
          </a:prstGeom>
          <a:noFill/>
          <a:ln>
            <a:noFill/>
          </a:ln>
          <a:effectLst>
            <a:outerShdw blurRad="57150" dist="19050" dir="5400000" algn="bl" rotWithShape="0">
              <a:srgbClr val="000000">
                <a:alpha val="50000"/>
              </a:srgbClr>
            </a:outerShdw>
          </a:effectLst>
        </p:spPr>
      </p:pic>
      <p:pic>
        <p:nvPicPr>
          <p:cNvPr id="362" name="Google Shape;362;p48"/>
          <p:cNvPicPr preferRelativeResize="0"/>
          <p:nvPr/>
        </p:nvPicPr>
        <p:blipFill>
          <a:blip r:embed="rId4">
            <a:alphaModFix/>
          </a:blip>
          <a:stretch>
            <a:fillRect/>
          </a:stretch>
        </p:blipFill>
        <p:spPr>
          <a:xfrm>
            <a:off x="3056388" y="3167675"/>
            <a:ext cx="6086475" cy="1714500"/>
          </a:xfrm>
          <a:prstGeom prst="rect">
            <a:avLst/>
          </a:prstGeom>
          <a:noFill/>
          <a:ln>
            <a:noFill/>
          </a:ln>
          <a:effectLst>
            <a:outerShdw blurRad="57150" dist="19050" dir="5400000" algn="bl" rotWithShape="0">
              <a:srgbClr val="000000">
                <a:alpha val="50000"/>
              </a:srgbClr>
            </a:outerShdw>
          </a:effectLst>
        </p:spPr>
      </p:pic>
      <p:pic>
        <p:nvPicPr>
          <p:cNvPr id="363" name="Google Shape;363;p48"/>
          <p:cNvPicPr preferRelativeResize="0"/>
          <p:nvPr/>
        </p:nvPicPr>
        <p:blipFill>
          <a:blip r:embed="rId5">
            <a:alphaModFix/>
          </a:blip>
          <a:stretch>
            <a:fillRect/>
          </a:stretch>
        </p:blipFill>
        <p:spPr>
          <a:xfrm>
            <a:off x="326850" y="1152425"/>
            <a:ext cx="2584409" cy="3729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CS3210 lore</a:t>
            </a:r>
            <a:endParaRPr/>
          </a:p>
        </p:txBody>
      </p:sp>
      <p:pic>
        <p:nvPicPr>
          <p:cNvPr id="369" name="Google Shape;369;p49"/>
          <p:cNvPicPr preferRelativeResize="0"/>
          <p:nvPr/>
        </p:nvPicPr>
        <p:blipFill>
          <a:blip r:embed="rId3">
            <a:alphaModFix/>
          </a:blip>
          <a:stretch>
            <a:fillRect/>
          </a:stretch>
        </p:blipFill>
        <p:spPr>
          <a:xfrm>
            <a:off x="3184075" y="1413575"/>
            <a:ext cx="2264425" cy="3267975"/>
          </a:xfrm>
          <a:prstGeom prst="rect">
            <a:avLst/>
          </a:prstGeom>
          <a:noFill/>
          <a:ln>
            <a:noFill/>
          </a:ln>
          <a:effectLst>
            <a:outerShdw blurRad="57150" dist="19050" dir="5400000" algn="bl" rotWithShape="0">
              <a:srgbClr val="000000">
                <a:alpha val="50000"/>
              </a:srgbClr>
            </a:outerShdw>
          </a:effectLst>
        </p:spPr>
      </p:pic>
      <p:pic>
        <p:nvPicPr>
          <p:cNvPr id="370" name="Google Shape;370;p49"/>
          <p:cNvPicPr preferRelativeResize="0"/>
          <p:nvPr/>
        </p:nvPicPr>
        <p:blipFill>
          <a:blip r:embed="rId4">
            <a:alphaModFix/>
          </a:blip>
          <a:stretch>
            <a:fillRect/>
          </a:stretch>
        </p:blipFill>
        <p:spPr>
          <a:xfrm>
            <a:off x="2462798" y="1851950"/>
            <a:ext cx="4044073" cy="3198925"/>
          </a:xfrm>
          <a:prstGeom prst="rect">
            <a:avLst/>
          </a:prstGeom>
          <a:noFill/>
          <a:ln>
            <a:noFill/>
          </a:ln>
        </p:spPr>
      </p:pic>
      <p:cxnSp>
        <p:nvCxnSpPr>
          <p:cNvPr id="371" name="Google Shape;371;p49"/>
          <p:cNvCxnSpPr/>
          <p:nvPr/>
        </p:nvCxnSpPr>
        <p:spPr>
          <a:xfrm>
            <a:off x="3734500" y="2849900"/>
            <a:ext cx="1089900" cy="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“Wimpy” and “Brawny”: A Research Success!</a:t>
            </a:r>
            <a:endParaRPr/>
          </a:p>
        </p:txBody>
      </p:sp>
      <p:sp>
        <p:nvSpPr>
          <p:cNvPr id="377" name="Google Shape;377;p50"/>
          <p:cNvSpPr txBox="1">
            <a:spLocks noGrp="1"/>
          </p:cNvSpPr>
          <p:nvPr>
            <p:ph type="body" idx="1"/>
          </p:nvPr>
        </p:nvSpPr>
        <p:spPr>
          <a:xfrm>
            <a:off x="202800" y="1268675"/>
            <a:ext cx="8886300" cy="1628100"/>
          </a:xfrm>
          <a:prstGeom prst="rect">
            <a:avLst/>
          </a:prstGeom>
        </p:spPr>
        <p:txBody>
          <a:bodyPr spcFirstLastPara="1" wrap="square" lIns="91425" tIns="91425" rIns="91425" bIns="91425" anchor="t" anchorCtr="0">
            <a:normAutofit fontScale="92500" lnSpcReduction="10000"/>
          </a:bodyPr>
          <a:lstStyle/>
          <a:p>
            <a:pPr marL="342900" lvl="0" indent="-220027" algn="l" rtl="0">
              <a:spcBef>
                <a:spcPts val="0"/>
              </a:spcBef>
              <a:spcAft>
                <a:spcPts val="0"/>
              </a:spcAft>
              <a:buSzPct val="100000"/>
              <a:buChar char="●"/>
            </a:pPr>
            <a:r>
              <a:rPr lang="en"/>
              <a:t>Back then: </a:t>
            </a:r>
            <a:r>
              <a:rPr lang="en" b="1"/>
              <a:t>ARM big.LITTLE</a:t>
            </a:r>
            <a:r>
              <a:rPr lang="en"/>
              <a:t> (mostly used in phones)</a:t>
            </a:r>
            <a:endParaRPr/>
          </a:p>
          <a:p>
            <a:pPr marL="342900" lvl="0" indent="-220027" algn="l" rtl="0">
              <a:spcBef>
                <a:spcPts val="0"/>
              </a:spcBef>
              <a:spcAft>
                <a:spcPts val="0"/>
              </a:spcAft>
              <a:buSzPct val="100000"/>
              <a:buChar char="●"/>
            </a:pPr>
            <a:r>
              <a:rPr lang="en"/>
              <a:t>Now</a:t>
            </a:r>
            <a:endParaRPr/>
          </a:p>
          <a:p>
            <a:pPr marL="600075" lvl="1" indent="-196532" algn="l" rtl="0">
              <a:spcBef>
                <a:spcPts val="0"/>
              </a:spcBef>
              <a:spcAft>
                <a:spcPts val="0"/>
              </a:spcAft>
              <a:buSzPct val="100000"/>
              <a:buChar char="○"/>
            </a:pPr>
            <a:r>
              <a:rPr lang="en" b="1"/>
              <a:t>Intel Alder Lake/Raptor Lake/Arrow Lake</a:t>
            </a:r>
            <a:br>
              <a:rPr lang="en"/>
            </a:br>
            <a:r>
              <a:rPr lang="en"/>
              <a:t>(2 types of processing cores w/ differing instruction sets, clock speeds, L1+L2 cache &amp; Hyperthreading)</a:t>
            </a:r>
            <a:endParaRPr/>
          </a:p>
          <a:p>
            <a:pPr marL="600075" lvl="1" indent="-196532" algn="l" rtl="0">
              <a:spcBef>
                <a:spcPts val="0"/>
              </a:spcBef>
              <a:spcAft>
                <a:spcPts val="0"/>
              </a:spcAft>
              <a:buSzPct val="100000"/>
              <a:buChar char="○"/>
            </a:pPr>
            <a:r>
              <a:rPr lang="en" b="1"/>
              <a:t>AMD Ryzen 7900X3D, 7950X3D</a:t>
            </a:r>
            <a:br>
              <a:rPr lang="en"/>
            </a:br>
            <a:r>
              <a:rPr lang="en"/>
              <a:t>(2 types of chiplets, comprising of processing cores that differ in L3 cache size and clock speed)</a:t>
            </a:r>
            <a:endParaRPr/>
          </a:p>
        </p:txBody>
      </p:sp>
      <p:pic>
        <p:nvPicPr>
          <p:cNvPr id="378" name="Google Shape;378;p50"/>
          <p:cNvPicPr preferRelativeResize="0"/>
          <p:nvPr/>
        </p:nvPicPr>
        <p:blipFill>
          <a:blip r:embed="rId3">
            <a:alphaModFix/>
          </a:blip>
          <a:stretch>
            <a:fillRect/>
          </a:stretch>
        </p:blipFill>
        <p:spPr>
          <a:xfrm>
            <a:off x="298500" y="2769025"/>
            <a:ext cx="2683675" cy="2199725"/>
          </a:xfrm>
          <a:prstGeom prst="rect">
            <a:avLst/>
          </a:prstGeom>
          <a:noFill/>
          <a:ln>
            <a:noFill/>
          </a:ln>
          <a:effectLst>
            <a:outerShdw blurRad="57150" dist="19050" dir="5400000" algn="bl" rotWithShape="0">
              <a:srgbClr val="000000">
                <a:alpha val="50000"/>
              </a:srgbClr>
            </a:outerShdw>
          </a:effectLst>
        </p:spPr>
      </p:pic>
      <p:pic>
        <p:nvPicPr>
          <p:cNvPr id="379" name="Google Shape;379;p50"/>
          <p:cNvPicPr preferRelativeResize="0"/>
          <p:nvPr/>
        </p:nvPicPr>
        <p:blipFill>
          <a:blip r:embed="rId4">
            <a:alphaModFix/>
          </a:blip>
          <a:stretch>
            <a:fillRect/>
          </a:stretch>
        </p:blipFill>
        <p:spPr>
          <a:xfrm>
            <a:off x="5887500" y="2896763"/>
            <a:ext cx="3046574" cy="1944274"/>
          </a:xfrm>
          <a:prstGeom prst="rect">
            <a:avLst/>
          </a:prstGeom>
          <a:noFill/>
          <a:ln>
            <a:noFill/>
          </a:ln>
          <a:effectLst>
            <a:outerShdw blurRad="57150" dist="19050" dir="5400000" algn="bl" rotWithShape="0">
              <a:srgbClr val="000000">
                <a:alpha val="50000"/>
              </a:srgbClr>
            </a:outerShdw>
          </a:effectLst>
        </p:spPr>
      </p:pic>
      <p:pic>
        <p:nvPicPr>
          <p:cNvPr id="380" name="Google Shape;380;p50"/>
          <p:cNvPicPr preferRelativeResize="0"/>
          <p:nvPr/>
        </p:nvPicPr>
        <p:blipFill>
          <a:blip r:embed="rId5">
            <a:alphaModFix/>
          </a:blip>
          <a:stretch>
            <a:fillRect/>
          </a:stretch>
        </p:blipFill>
        <p:spPr>
          <a:xfrm>
            <a:off x="3230275" y="2820238"/>
            <a:ext cx="2409127" cy="2097300"/>
          </a:xfrm>
          <a:prstGeom prst="rect">
            <a:avLst/>
          </a:prstGeom>
          <a:noFill/>
          <a:ln>
            <a:noFill/>
          </a:ln>
          <a:effectLst>
            <a:outerShdw blurRad="57150" dist="19050" dir="5400000" algn="bl" rotWithShape="0">
              <a:srgbClr val="000000">
                <a:alpha val="50000"/>
              </a:srgbClr>
            </a:outerShdw>
          </a:effectLst>
        </p:spPr>
      </p:pic>
      <p:sp>
        <p:nvSpPr>
          <p:cNvPr id="381" name="Google Shape;381;p50"/>
          <p:cNvSpPr/>
          <p:nvPr/>
        </p:nvSpPr>
        <p:spPr>
          <a:xfrm>
            <a:off x="4864800" y="4331875"/>
            <a:ext cx="146700" cy="1857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“Wimpy” and “Brawny”: A Research Success!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7" name="Google Shape;387;p51"/>
          <p:cNvSpPr txBox="1">
            <a:spLocks noGrp="1"/>
          </p:cNvSpPr>
          <p:nvPr>
            <p:ph type="body" idx="1"/>
          </p:nvPr>
        </p:nvSpPr>
        <p:spPr>
          <a:xfrm>
            <a:off x="311700" y="4460750"/>
            <a:ext cx="8520600" cy="4755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u="sng">
                <a:solidFill>
                  <a:schemeClr val="hlink"/>
                </a:solidFill>
                <a:hlinkClick r:id="rId3"/>
              </a:rPr>
              <a:t>https://www.intel.com/content/www/us/en/gaming/resources/how-hybrid-design-works.html</a:t>
            </a:r>
            <a:endParaRPr/>
          </a:p>
        </p:txBody>
      </p:sp>
      <p:pic>
        <p:nvPicPr>
          <p:cNvPr id="388" name="Google Shape;388;p51"/>
          <p:cNvPicPr preferRelativeResize="0"/>
          <p:nvPr/>
        </p:nvPicPr>
        <p:blipFill>
          <a:blip r:embed="rId4">
            <a:alphaModFix/>
          </a:blip>
          <a:stretch>
            <a:fillRect/>
          </a:stretch>
        </p:blipFill>
        <p:spPr>
          <a:xfrm>
            <a:off x="1035175" y="1266327"/>
            <a:ext cx="7073649" cy="3009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“Wimpy” and “Brawny”: A Research Success!</a:t>
            </a:r>
            <a:endParaRPr/>
          </a:p>
          <a:p>
            <a:pPr marL="0" lvl="0" indent="0" algn="l" rtl="0">
              <a:spcBef>
                <a:spcPts val="0"/>
              </a:spcBef>
              <a:spcAft>
                <a:spcPts val="0"/>
              </a:spcAft>
              <a:buNone/>
            </a:pPr>
            <a:endParaRPr/>
          </a:p>
        </p:txBody>
      </p:sp>
      <p:pic>
        <p:nvPicPr>
          <p:cNvPr id="394" name="Google Shape;394;p52"/>
          <p:cNvPicPr preferRelativeResize="0"/>
          <p:nvPr/>
        </p:nvPicPr>
        <p:blipFill>
          <a:blip r:embed="rId3">
            <a:alphaModFix/>
          </a:blip>
          <a:stretch>
            <a:fillRect/>
          </a:stretch>
        </p:blipFill>
        <p:spPr>
          <a:xfrm>
            <a:off x="1216138" y="1152425"/>
            <a:ext cx="6711725" cy="3775351"/>
          </a:xfrm>
          <a:prstGeom prst="rect">
            <a:avLst/>
          </a:prstGeom>
          <a:noFill/>
          <a:ln>
            <a:noFill/>
          </a:ln>
          <a:effectLst>
            <a:outerShdw blurRad="57150" dist="19050" dir="5400000" algn="bl" rotWithShape="0">
              <a:srgbClr val="000000">
                <a:alpha val="50000"/>
              </a:srgbClr>
            </a:outerShdw>
          </a:effectLst>
        </p:spPr>
      </p:pic>
      <p:sp>
        <p:nvSpPr>
          <p:cNvPr id="395" name="Google Shape;395;p52"/>
          <p:cNvSpPr/>
          <p:nvPr/>
        </p:nvSpPr>
        <p:spPr>
          <a:xfrm>
            <a:off x="1466775" y="3378475"/>
            <a:ext cx="3363900" cy="684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Setup</a:t>
            </a:r>
            <a:endParaRPr/>
          </a:p>
        </p:txBody>
      </p:sp>
      <p:sp>
        <p:nvSpPr>
          <p:cNvPr id="401" name="Google Shape;401;p53"/>
          <p:cNvSpPr txBox="1">
            <a:spLocks noGrp="1"/>
          </p:cNvSpPr>
          <p:nvPr>
            <p:ph type="body" idx="1"/>
          </p:nvPr>
        </p:nvSpPr>
        <p:spPr>
          <a:xfrm>
            <a:off x="311700" y="1169763"/>
            <a:ext cx="8520600" cy="1364100"/>
          </a:xfrm>
          <a:prstGeom prst="rect">
            <a:avLst/>
          </a:prstGeom>
        </p:spPr>
        <p:txBody>
          <a:bodyPr spcFirstLastPara="1" wrap="square" lIns="91425" tIns="91425" rIns="91425" bIns="91425" anchor="t" anchorCtr="0">
            <a:normAutofit fontScale="70000" lnSpcReduction="20000"/>
          </a:bodyPr>
          <a:lstStyle/>
          <a:p>
            <a:pPr marL="457200" lvl="0" indent="-325755" algn="l" rtl="0">
              <a:spcBef>
                <a:spcPts val="0"/>
              </a:spcBef>
              <a:spcAft>
                <a:spcPts val="0"/>
              </a:spcAft>
              <a:buSzPct val="100000"/>
              <a:buChar char="●"/>
            </a:pPr>
            <a:r>
              <a:rPr lang="en"/>
              <a:t>You have to decide between 3 designs for a processor</a:t>
            </a:r>
            <a:endParaRPr/>
          </a:p>
          <a:p>
            <a:pPr marL="457200" lvl="0" indent="-325755" algn="l" rtl="0">
              <a:spcBef>
                <a:spcPts val="1000"/>
              </a:spcBef>
              <a:spcAft>
                <a:spcPts val="0"/>
              </a:spcAft>
              <a:buSzPct val="100000"/>
              <a:buChar char="●"/>
            </a:pPr>
            <a:r>
              <a:rPr lang="en"/>
              <a:t>Brawny cores are </a:t>
            </a:r>
            <a:r>
              <a:rPr lang="en" b="1"/>
              <a:t>2x as fast</a:t>
            </a:r>
            <a:r>
              <a:rPr lang="en"/>
              <a:t> and use </a:t>
            </a:r>
            <a:r>
              <a:rPr lang="en" b="1"/>
              <a:t>4x more power</a:t>
            </a:r>
            <a:r>
              <a:rPr lang="en"/>
              <a:t> than Wimpy ones</a:t>
            </a:r>
            <a:endParaRPr/>
          </a:p>
          <a:p>
            <a:pPr marL="457200" lvl="0" indent="-325755" algn="l" rtl="0">
              <a:spcBef>
                <a:spcPts val="1000"/>
              </a:spcBef>
              <a:spcAft>
                <a:spcPts val="1000"/>
              </a:spcAft>
              <a:buSzPct val="100000"/>
              <a:buChar char="●"/>
            </a:pPr>
            <a:r>
              <a:rPr lang="en"/>
              <a:t>You only care about a benchmark with parallelizable fraction </a:t>
            </a:r>
            <a:r>
              <a:rPr lang="en" b="1"/>
              <a:t>f</a:t>
            </a:r>
            <a:r>
              <a:rPr lang="en"/>
              <a:t>, serial cannot overlap with parallel, parallel portion can get linear speedup</a:t>
            </a:r>
            <a:endParaRPr/>
          </a:p>
        </p:txBody>
      </p:sp>
      <p:sp>
        <p:nvSpPr>
          <p:cNvPr id="402" name="Google Shape;402;p53"/>
          <p:cNvSpPr/>
          <p:nvPr/>
        </p:nvSpPr>
        <p:spPr>
          <a:xfrm>
            <a:off x="2565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03" name="Google Shape;403;p53"/>
          <p:cNvSpPr/>
          <p:nvPr/>
        </p:nvSpPr>
        <p:spPr>
          <a:xfrm>
            <a:off x="45474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04" name="Google Shape;404;p53"/>
          <p:cNvSpPr/>
          <p:nvPr/>
        </p:nvSpPr>
        <p:spPr>
          <a:xfrm>
            <a:off x="45799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05" name="Google Shape;405;p53"/>
          <p:cNvSpPr/>
          <p:nvPr/>
        </p:nvSpPr>
        <p:spPr>
          <a:xfrm>
            <a:off x="562656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06" name="Google Shape;406;p53"/>
          <p:cNvSpPr/>
          <p:nvPr/>
        </p:nvSpPr>
        <p:spPr>
          <a:xfrm>
            <a:off x="52486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07" name="Google Shape;407;p53"/>
          <p:cNvSpPr/>
          <p:nvPr/>
        </p:nvSpPr>
        <p:spPr>
          <a:xfrm>
            <a:off x="59173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08" name="Google Shape;408;p53"/>
          <p:cNvSpPr/>
          <p:nvPr/>
        </p:nvSpPr>
        <p:spPr>
          <a:xfrm>
            <a:off x="45799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09" name="Google Shape;409;p53"/>
          <p:cNvSpPr/>
          <p:nvPr/>
        </p:nvSpPr>
        <p:spPr>
          <a:xfrm>
            <a:off x="52486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10" name="Google Shape;410;p53"/>
          <p:cNvSpPr/>
          <p:nvPr/>
        </p:nvSpPr>
        <p:spPr>
          <a:xfrm>
            <a:off x="59173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11" name="Google Shape;411;p53"/>
          <p:cNvSpPr/>
          <p:nvPr/>
        </p:nvSpPr>
        <p:spPr>
          <a:xfrm>
            <a:off x="465323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12" name="Google Shape;412;p53"/>
          <p:cNvSpPr/>
          <p:nvPr/>
        </p:nvSpPr>
        <p:spPr>
          <a:xfrm>
            <a:off x="240195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13" name="Google Shape;413;p53"/>
          <p:cNvSpPr/>
          <p:nvPr/>
        </p:nvSpPr>
        <p:spPr>
          <a:xfrm>
            <a:off x="348111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14" name="Google Shape;414;p53"/>
          <p:cNvSpPr/>
          <p:nvPr/>
        </p:nvSpPr>
        <p:spPr>
          <a:xfrm>
            <a:off x="250778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15" name="Google Shape;415;p53"/>
          <p:cNvSpPr/>
          <p:nvPr/>
        </p:nvSpPr>
        <p:spPr>
          <a:xfrm>
            <a:off x="3481100" y="3009200"/>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16" name="Google Shape;416;p53"/>
          <p:cNvSpPr/>
          <p:nvPr/>
        </p:nvSpPr>
        <p:spPr>
          <a:xfrm>
            <a:off x="2507775" y="3009200"/>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17" name="Google Shape;417;p53"/>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18" name="Google Shape;418;p53"/>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19" name="Google Shape;419;p53"/>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20" name="Google Shape;420;p53"/>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421" name="Google Shape;421;p53"/>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grpSp>
        <p:nvGrpSpPr>
          <p:cNvPr id="422" name="Google Shape;422;p53"/>
          <p:cNvGrpSpPr/>
          <p:nvPr/>
        </p:nvGrpSpPr>
        <p:grpSpPr>
          <a:xfrm>
            <a:off x="294774" y="3100425"/>
            <a:ext cx="1989000" cy="1654350"/>
            <a:chOff x="294774" y="3100425"/>
            <a:chExt cx="1989000" cy="1654350"/>
          </a:xfrm>
        </p:grpSpPr>
        <p:sp>
          <p:nvSpPr>
            <p:cNvPr id="423" name="Google Shape;423;p53"/>
            <p:cNvSpPr/>
            <p:nvPr/>
          </p:nvSpPr>
          <p:spPr>
            <a:xfrm>
              <a:off x="16321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4" name="Google Shape;424;p53"/>
            <p:cNvSpPr/>
            <p:nvPr/>
          </p:nvSpPr>
          <p:spPr>
            <a:xfrm>
              <a:off x="16321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5" name="Google Shape;425;p53"/>
            <p:cNvSpPr/>
            <p:nvPr/>
          </p:nvSpPr>
          <p:spPr>
            <a:xfrm>
              <a:off x="2947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6" name="Google Shape;426;p53"/>
            <p:cNvSpPr/>
            <p:nvPr/>
          </p:nvSpPr>
          <p:spPr>
            <a:xfrm>
              <a:off x="9634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7" name="Google Shape;427;p53"/>
            <p:cNvSpPr/>
            <p:nvPr/>
          </p:nvSpPr>
          <p:spPr>
            <a:xfrm>
              <a:off x="16321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8" name="Google Shape;428;p53"/>
            <p:cNvSpPr/>
            <p:nvPr/>
          </p:nvSpPr>
          <p:spPr>
            <a:xfrm>
              <a:off x="2947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9" name="Google Shape;429;p53"/>
            <p:cNvSpPr/>
            <p:nvPr/>
          </p:nvSpPr>
          <p:spPr>
            <a:xfrm>
              <a:off x="9634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0" name="Google Shape;430;p53"/>
            <p:cNvSpPr/>
            <p:nvPr/>
          </p:nvSpPr>
          <p:spPr>
            <a:xfrm>
              <a:off x="16321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1" name="Google Shape;431;p53"/>
            <p:cNvSpPr/>
            <p:nvPr/>
          </p:nvSpPr>
          <p:spPr>
            <a:xfrm>
              <a:off x="2947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2" name="Google Shape;432;p53"/>
            <p:cNvSpPr/>
            <p:nvPr/>
          </p:nvSpPr>
          <p:spPr>
            <a:xfrm>
              <a:off x="9634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3" name="Google Shape;433;p53"/>
            <p:cNvSpPr/>
            <p:nvPr/>
          </p:nvSpPr>
          <p:spPr>
            <a:xfrm>
              <a:off x="2947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4" name="Google Shape;434;p53"/>
            <p:cNvSpPr/>
            <p:nvPr/>
          </p:nvSpPr>
          <p:spPr>
            <a:xfrm>
              <a:off x="9634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grpSp>
      <p:sp>
        <p:nvSpPr>
          <p:cNvPr id="435" name="Google Shape;435;p53"/>
          <p:cNvSpPr txBox="1"/>
          <p:nvPr/>
        </p:nvSpPr>
        <p:spPr>
          <a:xfrm>
            <a:off x="539575" y="252725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1</a:t>
            </a:r>
            <a:endParaRPr sz="900">
              <a:latin typeface="Open Sans"/>
              <a:ea typeface="Open Sans"/>
              <a:cs typeface="Open Sans"/>
              <a:sym typeface="Open Sans"/>
            </a:endParaRPr>
          </a:p>
        </p:txBody>
      </p:sp>
      <p:sp>
        <p:nvSpPr>
          <p:cNvPr id="436" name="Google Shape;436;p53"/>
          <p:cNvSpPr txBox="1"/>
          <p:nvPr/>
        </p:nvSpPr>
        <p:spPr>
          <a:xfrm>
            <a:off x="2679300" y="255120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2</a:t>
            </a:r>
            <a:endParaRPr sz="900">
              <a:latin typeface="Open Sans"/>
              <a:ea typeface="Open Sans"/>
              <a:cs typeface="Open Sans"/>
              <a:sym typeface="Open Sans"/>
            </a:endParaRPr>
          </a:p>
        </p:txBody>
      </p:sp>
      <p:sp>
        <p:nvSpPr>
          <p:cNvPr id="437" name="Google Shape;437;p53"/>
          <p:cNvSpPr txBox="1"/>
          <p:nvPr/>
        </p:nvSpPr>
        <p:spPr>
          <a:xfrm>
            <a:off x="4831550" y="255120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3</a:t>
            </a:r>
            <a:endParaRPr sz="9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731397C6-F9AD-760E-EF5D-AF66B6C499D9}"/>
            </a:ext>
          </a:extLst>
        </p:cNvPr>
        <p:cNvGrpSpPr/>
        <p:nvPr/>
      </p:nvGrpSpPr>
      <p:grpSpPr>
        <a:xfrm>
          <a:off x="0" y="0"/>
          <a:ext cx="0" cy="0"/>
          <a:chOff x="0" y="0"/>
          <a:chExt cx="0" cy="0"/>
        </a:xfrm>
      </p:grpSpPr>
      <p:sp>
        <p:nvSpPr>
          <p:cNvPr id="90" name="Google Shape;90;p17">
            <a:extLst>
              <a:ext uri="{FF2B5EF4-FFF2-40B4-BE49-F238E27FC236}">
                <a16:creationId xmlns:a16="http://schemas.microsoft.com/office/drawing/2014/main" id="{8BF448CA-5A51-D1C3-69E0-77642CA77F79}"/>
              </a:ext>
            </a:extLst>
          </p:cNvPr>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91" name="Google Shape;91;p17">
            <a:extLst>
              <a:ext uri="{FF2B5EF4-FFF2-40B4-BE49-F238E27FC236}">
                <a16:creationId xmlns:a16="http://schemas.microsoft.com/office/drawing/2014/main" id="{5F586095-AC1E-33EF-8AAE-BFA76229A0B3}"/>
              </a:ext>
            </a:extLst>
          </p:cNvPr>
          <p:cNvSpPr txBox="1">
            <a:spLocks noGrp="1"/>
          </p:cNvSpPr>
          <p:nvPr>
            <p:ph type="body" idx="1"/>
          </p:nvPr>
        </p:nvSpPr>
        <p:spPr>
          <a:xfrm>
            <a:off x="4154025" y="1266325"/>
            <a:ext cx="46782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SG" b="1">
                <a:solidFill>
                  <a:srgbClr val="0B5394"/>
                </a:solidFill>
              </a:rPr>
              <a:t>Question:</a:t>
            </a:r>
            <a:br>
              <a:rPr lang="en-SG" b="1">
                <a:solidFill>
                  <a:srgbClr val="0B5394"/>
                </a:solidFill>
              </a:rPr>
            </a:br>
            <a:r>
              <a:rPr lang="en-US" sz="1400" u="sng">
                <a:solidFill>
                  <a:srgbClr val="0B5394"/>
                </a:solidFill>
              </a:rPr>
              <a:t>Assign a unique name to each MPI process </a:t>
            </a:r>
            <a:r>
              <a:rPr lang="en-US" sz="1400">
                <a:solidFill>
                  <a:srgbClr val="0B5394"/>
                </a:solidFill>
              </a:rPr>
              <a:t>and fill out the missing pieces of the program such that </a:t>
            </a:r>
            <a:r>
              <a:rPr lang="en-US" sz="1400" u="sng">
                <a:solidFill>
                  <a:srgbClr val="0B5394"/>
                </a:solidFill>
              </a:rPr>
              <a:t>each process prints its own name as well as it neighbors’ names.</a:t>
            </a:r>
            <a:endParaRPr lang="en-SG" sz="1400" u="sng">
              <a:solidFill>
                <a:srgbClr val="0B5394"/>
              </a:solidFill>
            </a:endParaRPr>
          </a:p>
        </p:txBody>
      </p:sp>
      <p:sp>
        <p:nvSpPr>
          <p:cNvPr id="92" name="Google Shape;92;p17">
            <a:extLst>
              <a:ext uri="{FF2B5EF4-FFF2-40B4-BE49-F238E27FC236}">
                <a16:creationId xmlns:a16="http://schemas.microsoft.com/office/drawing/2014/main" id="{147AC289-D85E-1C3F-A4FB-B828185B27C8}"/>
              </a:ext>
            </a:extLst>
          </p:cNvPr>
          <p:cNvSpPr txBox="1"/>
          <p:nvPr/>
        </p:nvSpPr>
        <p:spPr>
          <a:xfrm>
            <a:off x="311700" y="1266325"/>
            <a:ext cx="56745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Tree>
    <p:extLst>
      <p:ext uri="{BB962C8B-B14F-4D97-AF65-F5344CB8AC3E}">
        <p14:creationId xmlns:p14="http://schemas.microsoft.com/office/powerpoint/2010/main" val="17130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Q3a</a:t>
            </a:r>
            <a:endParaRPr/>
          </a:p>
        </p:txBody>
      </p:sp>
      <p:sp>
        <p:nvSpPr>
          <p:cNvPr id="443" name="Google Shape;443;p5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&amp; parallelizable fraction f?</a:t>
            </a:r>
            <a:endParaRPr>
              <a:solidFill>
                <a:srgbClr val="0B5394"/>
              </a:solidFill>
            </a:endParaRPr>
          </a:p>
        </p:txBody>
      </p:sp>
      <p:sp>
        <p:nvSpPr>
          <p:cNvPr id="444" name="Google Shape;444;p54"/>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45" name="Google Shape;445;p54"/>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46" name="Google Shape;446;p54"/>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47" name="Google Shape;447;p54"/>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448" name="Google Shape;448;p54"/>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sp>
        <p:nvSpPr>
          <p:cNvPr id="449" name="Google Shape;449;p54"/>
          <p:cNvSpPr/>
          <p:nvPr/>
        </p:nvSpPr>
        <p:spPr>
          <a:xfrm>
            <a:off x="2565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grpSp>
        <p:nvGrpSpPr>
          <p:cNvPr id="450" name="Google Shape;450;p54"/>
          <p:cNvGrpSpPr/>
          <p:nvPr/>
        </p:nvGrpSpPr>
        <p:grpSpPr>
          <a:xfrm>
            <a:off x="294774" y="3100425"/>
            <a:ext cx="1989000" cy="1654350"/>
            <a:chOff x="294774" y="3100425"/>
            <a:chExt cx="1989000" cy="1654350"/>
          </a:xfrm>
        </p:grpSpPr>
        <p:sp>
          <p:nvSpPr>
            <p:cNvPr id="451" name="Google Shape;451;p54"/>
            <p:cNvSpPr/>
            <p:nvPr/>
          </p:nvSpPr>
          <p:spPr>
            <a:xfrm>
              <a:off x="16321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2" name="Google Shape;452;p54"/>
            <p:cNvSpPr/>
            <p:nvPr/>
          </p:nvSpPr>
          <p:spPr>
            <a:xfrm>
              <a:off x="16321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3" name="Google Shape;453;p54"/>
            <p:cNvSpPr/>
            <p:nvPr/>
          </p:nvSpPr>
          <p:spPr>
            <a:xfrm>
              <a:off x="2947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4" name="Google Shape;454;p54"/>
            <p:cNvSpPr/>
            <p:nvPr/>
          </p:nvSpPr>
          <p:spPr>
            <a:xfrm>
              <a:off x="9634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5" name="Google Shape;455;p54"/>
            <p:cNvSpPr/>
            <p:nvPr/>
          </p:nvSpPr>
          <p:spPr>
            <a:xfrm>
              <a:off x="16321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6" name="Google Shape;456;p54"/>
            <p:cNvSpPr/>
            <p:nvPr/>
          </p:nvSpPr>
          <p:spPr>
            <a:xfrm>
              <a:off x="2947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7" name="Google Shape;457;p54"/>
            <p:cNvSpPr/>
            <p:nvPr/>
          </p:nvSpPr>
          <p:spPr>
            <a:xfrm>
              <a:off x="9634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8" name="Google Shape;458;p54"/>
            <p:cNvSpPr/>
            <p:nvPr/>
          </p:nvSpPr>
          <p:spPr>
            <a:xfrm>
              <a:off x="16321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9" name="Google Shape;459;p54"/>
            <p:cNvSpPr/>
            <p:nvPr/>
          </p:nvSpPr>
          <p:spPr>
            <a:xfrm>
              <a:off x="2947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60" name="Google Shape;460;p54"/>
            <p:cNvSpPr/>
            <p:nvPr/>
          </p:nvSpPr>
          <p:spPr>
            <a:xfrm>
              <a:off x="9634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61" name="Google Shape;461;p54"/>
            <p:cNvSpPr/>
            <p:nvPr/>
          </p:nvSpPr>
          <p:spPr>
            <a:xfrm>
              <a:off x="2947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62" name="Google Shape;462;p54"/>
            <p:cNvSpPr/>
            <p:nvPr/>
          </p:nvSpPr>
          <p:spPr>
            <a:xfrm>
              <a:off x="9634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grpSp>
      <p:sp>
        <p:nvSpPr>
          <p:cNvPr id="463" name="Google Shape;463;p54"/>
          <p:cNvSpPr txBox="1"/>
          <p:nvPr/>
        </p:nvSpPr>
        <p:spPr>
          <a:xfrm>
            <a:off x="539575" y="252725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1</a:t>
            </a:r>
            <a:endParaRPr sz="9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Q3a</a:t>
            </a:r>
            <a:endParaRPr/>
          </a:p>
        </p:txBody>
      </p:sp>
      <p:sp>
        <p:nvSpPr>
          <p:cNvPr id="469" name="Google Shape;469;p5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&amp; parallelizable fraction f?</a:t>
            </a:r>
            <a:endParaRPr>
              <a:solidFill>
                <a:srgbClr val="0B5394"/>
              </a:solidFill>
            </a:endParaRPr>
          </a:p>
          <a:p>
            <a:pPr marL="2114550" lvl="0" indent="0" algn="l" rtl="0">
              <a:spcBef>
                <a:spcPts val="1200"/>
              </a:spcBef>
              <a:spcAft>
                <a:spcPts val="1200"/>
              </a:spcAft>
              <a:buNone/>
            </a:pPr>
            <a:r>
              <a:rPr lang="en" b="1">
                <a:solidFill>
                  <a:schemeClr val="accent5"/>
                </a:solidFill>
              </a:rPr>
              <a:t>Serial Part:</a:t>
            </a:r>
            <a:r>
              <a:rPr lang="en">
                <a:solidFill>
                  <a:schemeClr val="accent5"/>
                </a:solidFill>
              </a:rPr>
              <a:t> 	200(1-f)</a:t>
            </a:r>
            <a:br>
              <a:rPr lang="en">
                <a:solidFill>
                  <a:schemeClr val="accent5"/>
                </a:solidFill>
              </a:rPr>
            </a:br>
            <a:r>
              <a:rPr lang="en" b="1">
                <a:solidFill>
                  <a:schemeClr val="accent5"/>
                </a:solidFill>
              </a:rPr>
              <a:t>Parallel part:</a:t>
            </a:r>
            <a:r>
              <a:rPr lang="en">
                <a:solidFill>
                  <a:schemeClr val="accent5"/>
                </a:solidFill>
              </a:rPr>
              <a:t> 	200f/N</a:t>
            </a:r>
            <a:r>
              <a:rPr lang="en" baseline="-25000">
                <a:solidFill>
                  <a:schemeClr val="accent5"/>
                </a:solidFill>
              </a:rPr>
              <a:t>wimpy</a:t>
            </a:r>
            <a:br>
              <a:rPr lang="en" baseline="-25000">
                <a:solidFill>
                  <a:schemeClr val="accent5"/>
                </a:solidFill>
              </a:rPr>
            </a:br>
            <a:r>
              <a:rPr lang="en" b="1">
                <a:solidFill>
                  <a:schemeClr val="accent5"/>
                </a:solidFill>
              </a:rPr>
              <a:t>Total</a:t>
            </a:r>
            <a:r>
              <a:rPr lang="en">
                <a:solidFill>
                  <a:schemeClr val="accent5"/>
                </a:solidFill>
              </a:rPr>
              <a:t>	  = 200(1-f) + 200f / N</a:t>
            </a:r>
            <a:r>
              <a:rPr lang="en" baseline="-25000">
                <a:solidFill>
                  <a:schemeClr val="accent5"/>
                </a:solidFill>
              </a:rPr>
              <a:t>wimpy</a:t>
            </a:r>
            <a:br>
              <a:rPr lang="en">
                <a:solidFill>
                  <a:schemeClr val="accent5"/>
                </a:solidFill>
              </a:rPr>
            </a:br>
            <a:r>
              <a:rPr lang="en">
                <a:solidFill>
                  <a:schemeClr val="accent5"/>
                </a:solidFill>
              </a:rPr>
              <a:t>	  = 200((1-f) + (f/N</a:t>
            </a:r>
            <a:r>
              <a:rPr lang="en" baseline="-25000">
                <a:solidFill>
                  <a:schemeClr val="accent5"/>
                </a:solidFill>
              </a:rPr>
              <a:t>wimpy</a:t>
            </a:r>
            <a:r>
              <a:rPr lang="en">
                <a:solidFill>
                  <a:schemeClr val="accent5"/>
                </a:solidFill>
              </a:rPr>
              <a:t>))</a:t>
            </a:r>
            <a:endParaRPr>
              <a:solidFill>
                <a:schemeClr val="accent5"/>
              </a:solidFill>
            </a:endParaRPr>
          </a:p>
        </p:txBody>
      </p:sp>
      <p:sp>
        <p:nvSpPr>
          <p:cNvPr id="470" name="Google Shape;470;p55"/>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71" name="Google Shape;471;p55"/>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72" name="Google Shape;472;p55"/>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73" name="Google Shape;473;p55"/>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474" name="Google Shape;474;p55"/>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sp>
        <p:nvSpPr>
          <p:cNvPr id="475" name="Google Shape;475;p55"/>
          <p:cNvSpPr/>
          <p:nvPr/>
        </p:nvSpPr>
        <p:spPr>
          <a:xfrm>
            <a:off x="2565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grpSp>
        <p:nvGrpSpPr>
          <p:cNvPr id="476" name="Google Shape;476;p55"/>
          <p:cNvGrpSpPr/>
          <p:nvPr/>
        </p:nvGrpSpPr>
        <p:grpSpPr>
          <a:xfrm>
            <a:off x="294774" y="3100425"/>
            <a:ext cx="1989000" cy="1654350"/>
            <a:chOff x="294774" y="3100425"/>
            <a:chExt cx="1989000" cy="1654350"/>
          </a:xfrm>
        </p:grpSpPr>
        <p:sp>
          <p:nvSpPr>
            <p:cNvPr id="477" name="Google Shape;477;p55"/>
            <p:cNvSpPr/>
            <p:nvPr/>
          </p:nvSpPr>
          <p:spPr>
            <a:xfrm>
              <a:off x="16321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8" name="Google Shape;478;p55"/>
            <p:cNvSpPr/>
            <p:nvPr/>
          </p:nvSpPr>
          <p:spPr>
            <a:xfrm>
              <a:off x="16321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9" name="Google Shape;479;p55"/>
            <p:cNvSpPr/>
            <p:nvPr/>
          </p:nvSpPr>
          <p:spPr>
            <a:xfrm>
              <a:off x="2947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0" name="Google Shape;480;p55"/>
            <p:cNvSpPr/>
            <p:nvPr/>
          </p:nvSpPr>
          <p:spPr>
            <a:xfrm>
              <a:off x="9634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1" name="Google Shape;481;p55"/>
            <p:cNvSpPr/>
            <p:nvPr/>
          </p:nvSpPr>
          <p:spPr>
            <a:xfrm>
              <a:off x="16321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2" name="Google Shape;482;p55"/>
            <p:cNvSpPr/>
            <p:nvPr/>
          </p:nvSpPr>
          <p:spPr>
            <a:xfrm>
              <a:off x="2947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3" name="Google Shape;483;p55"/>
            <p:cNvSpPr/>
            <p:nvPr/>
          </p:nvSpPr>
          <p:spPr>
            <a:xfrm>
              <a:off x="9634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4" name="Google Shape;484;p55"/>
            <p:cNvSpPr/>
            <p:nvPr/>
          </p:nvSpPr>
          <p:spPr>
            <a:xfrm>
              <a:off x="16321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5" name="Google Shape;485;p55"/>
            <p:cNvSpPr/>
            <p:nvPr/>
          </p:nvSpPr>
          <p:spPr>
            <a:xfrm>
              <a:off x="2947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6" name="Google Shape;486;p55"/>
            <p:cNvSpPr/>
            <p:nvPr/>
          </p:nvSpPr>
          <p:spPr>
            <a:xfrm>
              <a:off x="9634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7" name="Google Shape;487;p55"/>
            <p:cNvSpPr/>
            <p:nvPr/>
          </p:nvSpPr>
          <p:spPr>
            <a:xfrm>
              <a:off x="2947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8" name="Google Shape;488;p55"/>
            <p:cNvSpPr/>
            <p:nvPr/>
          </p:nvSpPr>
          <p:spPr>
            <a:xfrm>
              <a:off x="9634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grpSp>
      <p:sp>
        <p:nvSpPr>
          <p:cNvPr id="489" name="Google Shape;489;p55"/>
          <p:cNvSpPr txBox="1"/>
          <p:nvPr/>
        </p:nvSpPr>
        <p:spPr>
          <a:xfrm>
            <a:off x="539575" y="252725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1</a:t>
            </a:r>
            <a:endParaRPr sz="9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Q3b</a:t>
            </a:r>
            <a:endParaRPr/>
          </a:p>
        </p:txBody>
      </p:sp>
      <p:sp>
        <p:nvSpPr>
          <p:cNvPr id="495" name="Google Shape;495;p56"/>
          <p:cNvSpPr txBox="1">
            <a:spLocks noGrp="1"/>
          </p:cNvSpPr>
          <p:nvPr>
            <p:ph type="body" idx="1"/>
          </p:nvPr>
        </p:nvSpPr>
        <p:spPr>
          <a:xfrm>
            <a:off x="311700" y="1266325"/>
            <a:ext cx="8520600" cy="7581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t>
            </a:r>
            <a:r>
              <a:rPr lang="en" b="1">
                <a:solidFill>
                  <a:srgbClr val="0B5394"/>
                </a:solidFill>
              </a:rPr>
              <a:t>N</a:t>
            </a:r>
            <a:r>
              <a:rPr lang="en" b="1" baseline="-25000">
                <a:solidFill>
                  <a:srgbClr val="0B5394"/>
                </a:solidFill>
              </a:rPr>
              <a:t>brawny</a:t>
            </a:r>
            <a:r>
              <a:rPr lang="en" b="1">
                <a:solidFill>
                  <a:srgbClr val="0B5394"/>
                </a:solidFill>
              </a:rPr>
              <a:t> cores</a:t>
            </a:r>
            <a:r>
              <a:rPr lang="en">
                <a:solidFill>
                  <a:srgbClr val="0B5394"/>
                </a:solidFill>
              </a:rPr>
              <a:t> and parallelizable fraction </a:t>
            </a:r>
            <a:r>
              <a:rPr lang="en" b="1">
                <a:solidFill>
                  <a:srgbClr val="0B5394"/>
                </a:solidFill>
              </a:rPr>
              <a:t>f</a:t>
            </a:r>
            <a:r>
              <a:rPr lang="en">
                <a:solidFill>
                  <a:srgbClr val="0B5394"/>
                </a:solidFill>
              </a:rPr>
              <a:t>?</a:t>
            </a:r>
            <a:endParaRPr>
              <a:solidFill>
                <a:schemeClr val="accent5"/>
              </a:solidFill>
            </a:endParaRPr>
          </a:p>
        </p:txBody>
      </p:sp>
      <p:sp>
        <p:nvSpPr>
          <p:cNvPr id="496" name="Google Shape;496;p56"/>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97" name="Google Shape;497;p56"/>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98" name="Google Shape;498;p56"/>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99" name="Google Shape;499;p56"/>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500" name="Google Shape;500;p56"/>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sp>
        <p:nvSpPr>
          <p:cNvPr id="501" name="Google Shape;501;p56"/>
          <p:cNvSpPr/>
          <p:nvPr/>
        </p:nvSpPr>
        <p:spPr>
          <a:xfrm>
            <a:off x="45474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02" name="Google Shape;502;p56"/>
          <p:cNvSpPr/>
          <p:nvPr/>
        </p:nvSpPr>
        <p:spPr>
          <a:xfrm>
            <a:off x="45799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3" name="Google Shape;503;p56"/>
          <p:cNvSpPr/>
          <p:nvPr/>
        </p:nvSpPr>
        <p:spPr>
          <a:xfrm>
            <a:off x="562656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504" name="Google Shape;504;p56"/>
          <p:cNvSpPr/>
          <p:nvPr/>
        </p:nvSpPr>
        <p:spPr>
          <a:xfrm>
            <a:off x="52486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5" name="Google Shape;505;p56"/>
          <p:cNvSpPr/>
          <p:nvPr/>
        </p:nvSpPr>
        <p:spPr>
          <a:xfrm>
            <a:off x="59173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6" name="Google Shape;506;p56"/>
          <p:cNvSpPr/>
          <p:nvPr/>
        </p:nvSpPr>
        <p:spPr>
          <a:xfrm>
            <a:off x="45799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7" name="Google Shape;507;p56"/>
          <p:cNvSpPr/>
          <p:nvPr/>
        </p:nvSpPr>
        <p:spPr>
          <a:xfrm>
            <a:off x="52486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8" name="Google Shape;508;p56"/>
          <p:cNvSpPr/>
          <p:nvPr/>
        </p:nvSpPr>
        <p:spPr>
          <a:xfrm>
            <a:off x="59173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9" name="Google Shape;509;p56"/>
          <p:cNvSpPr/>
          <p:nvPr/>
        </p:nvSpPr>
        <p:spPr>
          <a:xfrm>
            <a:off x="465323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pic>
        <p:nvPicPr>
          <p:cNvPr id="5" name="Picture 4" descr="A white paper with black text&#10;&#10;Description automatically generated">
            <a:extLst>
              <a:ext uri="{FF2B5EF4-FFF2-40B4-BE49-F238E27FC236}">
                <a16:creationId xmlns:a16="http://schemas.microsoft.com/office/drawing/2014/main" id="{CCFDCB79-B7B2-14F0-25F2-13240993A722}"/>
              </a:ext>
            </a:extLst>
          </p:cNvPr>
          <p:cNvPicPr>
            <a:picLocks noChangeAspect="1"/>
          </p:cNvPicPr>
          <p:nvPr/>
        </p:nvPicPr>
        <p:blipFill>
          <a:blip r:embed="rId3"/>
          <a:srcRect t="32734" b="31204"/>
          <a:stretch/>
        </p:blipFill>
        <p:spPr>
          <a:xfrm>
            <a:off x="242455" y="4172250"/>
            <a:ext cx="2802955" cy="758100"/>
          </a:xfrm>
          <a:prstGeom prst="rect">
            <a:avLst/>
          </a:prstGeom>
        </p:spPr>
      </p:pic>
      <p:sp>
        <p:nvSpPr>
          <p:cNvPr id="6" name="TextBox 5">
            <a:extLst>
              <a:ext uri="{FF2B5EF4-FFF2-40B4-BE49-F238E27FC236}">
                <a16:creationId xmlns:a16="http://schemas.microsoft.com/office/drawing/2014/main" id="{8DE74D0E-2814-69BC-C5BA-74EAFE6DFEC5}"/>
              </a:ext>
            </a:extLst>
          </p:cNvPr>
          <p:cNvSpPr txBox="1"/>
          <p:nvPr/>
        </p:nvSpPr>
        <p:spPr>
          <a:xfrm>
            <a:off x="159327" y="3947068"/>
            <a:ext cx="3103418" cy="261610"/>
          </a:xfrm>
          <a:prstGeom prst="rect">
            <a:avLst/>
          </a:prstGeom>
          <a:noFill/>
        </p:spPr>
        <p:txBody>
          <a:bodyPr wrap="square" rtlCol="0">
            <a:spAutoFit/>
          </a:bodyPr>
          <a:lstStyle/>
          <a:p>
            <a:r>
              <a:rPr lang="en-SG" sz="1100">
                <a:latin typeface="Calibri" panose="020F0502020204030204" pitchFamily="34" charset="0"/>
                <a:ea typeface="Calibri" panose="020F0502020204030204" pitchFamily="34" charset="0"/>
                <a:cs typeface="Calibri" panose="020F0502020204030204" pitchFamily="34" charset="0"/>
              </a:rPr>
              <a:t>Bonus: this primary school question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7"/>
          <p:cNvSpPr txBox="1">
            <a:spLocks noGrp="1"/>
          </p:cNvSpPr>
          <p:nvPr>
            <p:ph type="body" idx="1"/>
          </p:nvPr>
        </p:nvSpPr>
        <p:spPr>
          <a:xfrm>
            <a:off x="393750" y="2031324"/>
            <a:ext cx="4097013" cy="2734639"/>
          </a:xfrm>
          <a:prstGeom prst="rect">
            <a:avLst/>
          </a:prstGeom>
        </p:spPr>
        <p:txBody>
          <a:bodyPr spcFirstLastPara="1" wrap="square" lIns="91425" tIns="91425" rIns="91425" bIns="91425" anchor="t" anchorCtr="0">
            <a:normAutofit fontScale="92500" lnSpcReduction="10000"/>
          </a:bodyPr>
          <a:lstStyle/>
          <a:p>
            <a:pPr marL="457200" lvl="0" indent="-317182" algn="l" rtl="0">
              <a:spcBef>
                <a:spcPts val="0"/>
              </a:spcBef>
              <a:spcAft>
                <a:spcPts val="0"/>
              </a:spcAft>
              <a:buClr>
                <a:schemeClr val="accent5"/>
              </a:buClr>
              <a:buSzPct val="100000"/>
              <a:buChar char="●"/>
            </a:pPr>
            <a:r>
              <a:rPr lang="en" sz="1600" b="1">
                <a:solidFill>
                  <a:schemeClr val="accent5"/>
                </a:solidFill>
              </a:rPr>
              <a:t>Serial part: 	100(1-f) </a:t>
            </a:r>
            <a:br>
              <a:rPr lang="en" sz="1600" b="1">
                <a:solidFill>
                  <a:schemeClr val="accent5"/>
                </a:solidFill>
              </a:rPr>
            </a:br>
            <a:r>
              <a:rPr lang="en" sz="1600" b="1">
                <a:solidFill>
                  <a:schemeClr val="accent5"/>
                </a:solidFill>
              </a:rPr>
              <a:t>→ We use brawny core for this!</a:t>
            </a:r>
            <a:endParaRPr sz="1600" b="1">
              <a:solidFill>
                <a:schemeClr val="accent5"/>
              </a:solidFill>
            </a:endParaRPr>
          </a:p>
          <a:p>
            <a:pPr marL="0" lvl="0" indent="0" algn="l" rtl="0">
              <a:spcBef>
                <a:spcPts val="1000"/>
              </a:spcBef>
              <a:spcAft>
                <a:spcPts val="0"/>
              </a:spcAft>
              <a:buNone/>
            </a:pPr>
            <a:r>
              <a:rPr lang="en" sz="1600">
                <a:solidFill>
                  <a:schemeClr val="accent5"/>
                </a:solidFill>
              </a:rPr>
              <a:t>For </a:t>
            </a:r>
            <a:r>
              <a:rPr lang="en" sz="1600" b="1">
                <a:solidFill>
                  <a:schemeClr val="accent5"/>
                </a:solidFill>
              </a:rPr>
              <a:t>parallel</a:t>
            </a:r>
            <a:r>
              <a:rPr lang="en" sz="1600">
                <a:solidFill>
                  <a:schemeClr val="accent5"/>
                </a:solidFill>
              </a:rPr>
              <a:t>: We want to use brawny and wimpy cores to finish at the same time, so </a:t>
            </a:r>
            <a:r>
              <a:rPr lang="en" sz="1600" b="1">
                <a:solidFill>
                  <a:schemeClr val="accent5"/>
                </a:solidFill>
              </a:rPr>
              <a:t>allocate each brawny 2x the work of a wimpy</a:t>
            </a:r>
            <a:endParaRPr sz="1600" b="1">
              <a:solidFill>
                <a:schemeClr val="accent5"/>
              </a:solidFill>
            </a:endParaRPr>
          </a:p>
          <a:p>
            <a:pPr marL="457200" lvl="0" indent="-317182" algn="l" rtl="0">
              <a:spcBef>
                <a:spcPts val="0"/>
              </a:spcBef>
              <a:spcAft>
                <a:spcPts val="0"/>
              </a:spcAft>
              <a:buClr>
                <a:schemeClr val="accent5"/>
              </a:buClr>
              <a:buSzPct val="100000"/>
              <a:buChar char="●"/>
            </a:pPr>
            <a:r>
              <a:rPr lang="en" sz="1600" b="1">
                <a:solidFill>
                  <a:schemeClr val="accent5"/>
                </a:solidFill>
              </a:rPr>
              <a:t>Parallel is:  </a:t>
            </a:r>
            <a:br>
              <a:rPr lang="en" sz="1600" b="1">
                <a:solidFill>
                  <a:schemeClr val="accent5"/>
                </a:solidFill>
              </a:rPr>
            </a:br>
            <a:r>
              <a:rPr lang="en" sz="1600" b="1">
                <a:solidFill>
                  <a:schemeClr val="accent5"/>
                </a:solidFill>
              </a:rPr>
              <a:t>200f / (2N</a:t>
            </a:r>
            <a:r>
              <a:rPr lang="en" sz="1600" b="1" baseline="-25000">
                <a:solidFill>
                  <a:schemeClr val="accent5"/>
                </a:solidFill>
              </a:rPr>
              <a:t>brawny</a:t>
            </a:r>
            <a:r>
              <a:rPr lang="en" sz="1600" b="1">
                <a:solidFill>
                  <a:schemeClr val="accent5"/>
                </a:solidFill>
              </a:rPr>
              <a:t>+N</a:t>
            </a:r>
            <a:r>
              <a:rPr lang="en" sz="1600" b="1" baseline="-25000">
                <a:solidFill>
                  <a:schemeClr val="accent5"/>
                </a:solidFill>
              </a:rPr>
              <a:t>wimpy</a:t>
            </a:r>
            <a:r>
              <a:rPr lang="en" sz="1600" b="1">
                <a:solidFill>
                  <a:schemeClr val="accent5"/>
                </a:solidFill>
              </a:rPr>
              <a:t>)</a:t>
            </a:r>
            <a:endParaRPr sz="1600" b="1">
              <a:solidFill>
                <a:schemeClr val="accent5"/>
              </a:solidFill>
            </a:endParaRPr>
          </a:p>
          <a:p>
            <a:pPr marL="0" lvl="0" indent="0" algn="l" rtl="0">
              <a:spcBef>
                <a:spcPts val="1000"/>
              </a:spcBef>
              <a:spcAft>
                <a:spcPts val="0"/>
              </a:spcAft>
              <a:buNone/>
            </a:pPr>
            <a:r>
              <a:rPr lang="en" sz="1600" b="1">
                <a:solidFill>
                  <a:schemeClr val="accent5"/>
                </a:solidFill>
              </a:rPr>
              <a:t>Sum serial + parallel to get total time</a:t>
            </a:r>
            <a:endParaRPr sz="1600">
              <a:solidFill>
                <a:schemeClr val="accent5"/>
              </a:solidFill>
            </a:endParaRPr>
          </a:p>
        </p:txBody>
      </p:sp>
      <p:sp>
        <p:nvSpPr>
          <p:cNvPr id="515" name="Google Shape;515;p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Q3b</a:t>
            </a:r>
            <a:endParaRPr/>
          </a:p>
        </p:txBody>
      </p:sp>
      <p:sp>
        <p:nvSpPr>
          <p:cNvPr id="516" name="Google Shape;516;p57"/>
          <p:cNvSpPr txBox="1">
            <a:spLocks noGrp="1"/>
          </p:cNvSpPr>
          <p:nvPr>
            <p:ph type="body" idx="1"/>
          </p:nvPr>
        </p:nvSpPr>
        <p:spPr>
          <a:xfrm>
            <a:off x="311700" y="1266325"/>
            <a:ext cx="8520600" cy="765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t>
            </a:r>
            <a:r>
              <a:rPr lang="en" b="1">
                <a:solidFill>
                  <a:srgbClr val="0B5394"/>
                </a:solidFill>
              </a:rPr>
              <a:t>N</a:t>
            </a:r>
            <a:r>
              <a:rPr lang="en" b="1" baseline="-25000">
                <a:solidFill>
                  <a:srgbClr val="0B5394"/>
                </a:solidFill>
              </a:rPr>
              <a:t>brawny</a:t>
            </a:r>
            <a:r>
              <a:rPr lang="en" b="1">
                <a:solidFill>
                  <a:srgbClr val="0B5394"/>
                </a:solidFill>
              </a:rPr>
              <a:t> cores</a:t>
            </a:r>
            <a:r>
              <a:rPr lang="en">
                <a:solidFill>
                  <a:srgbClr val="0B5394"/>
                </a:solidFill>
              </a:rPr>
              <a:t> and parallelizable fraction </a:t>
            </a:r>
            <a:r>
              <a:rPr lang="en" b="1">
                <a:solidFill>
                  <a:srgbClr val="0B5394"/>
                </a:solidFill>
              </a:rPr>
              <a:t>f</a:t>
            </a:r>
            <a:r>
              <a:rPr lang="en">
                <a:solidFill>
                  <a:srgbClr val="0B5394"/>
                </a:solidFill>
              </a:rPr>
              <a:t>?</a:t>
            </a:r>
            <a:endParaRPr>
              <a:solidFill>
                <a:schemeClr val="accent5"/>
              </a:solidFill>
            </a:endParaRPr>
          </a:p>
        </p:txBody>
      </p:sp>
      <p:sp>
        <p:nvSpPr>
          <p:cNvPr id="517" name="Google Shape;517;p57"/>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518" name="Google Shape;518;p57"/>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519" name="Google Shape;519;p57"/>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520" name="Google Shape;520;p57"/>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521" name="Google Shape;521;p57"/>
          <p:cNvSpPr/>
          <p:nvPr/>
        </p:nvSpPr>
        <p:spPr>
          <a:xfrm>
            <a:off x="45474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22" name="Google Shape;522;p57"/>
          <p:cNvSpPr/>
          <p:nvPr/>
        </p:nvSpPr>
        <p:spPr>
          <a:xfrm>
            <a:off x="45799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3" name="Google Shape;523;p57"/>
          <p:cNvSpPr/>
          <p:nvPr/>
        </p:nvSpPr>
        <p:spPr>
          <a:xfrm>
            <a:off x="562656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524" name="Google Shape;524;p57"/>
          <p:cNvSpPr/>
          <p:nvPr/>
        </p:nvSpPr>
        <p:spPr>
          <a:xfrm>
            <a:off x="52486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5" name="Google Shape;525;p57"/>
          <p:cNvSpPr/>
          <p:nvPr/>
        </p:nvSpPr>
        <p:spPr>
          <a:xfrm>
            <a:off x="59173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6" name="Google Shape;526;p57"/>
          <p:cNvSpPr/>
          <p:nvPr/>
        </p:nvSpPr>
        <p:spPr>
          <a:xfrm>
            <a:off x="45799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7" name="Google Shape;527;p57"/>
          <p:cNvSpPr/>
          <p:nvPr/>
        </p:nvSpPr>
        <p:spPr>
          <a:xfrm>
            <a:off x="52486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8" name="Google Shape;528;p57"/>
          <p:cNvSpPr/>
          <p:nvPr/>
        </p:nvSpPr>
        <p:spPr>
          <a:xfrm>
            <a:off x="59173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9" name="Google Shape;529;p57"/>
          <p:cNvSpPr/>
          <p:nvPr/>
        </p:nvSpPr>
        <p:spPr>
          <a:xfrm>
            <a:off x="465323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Q3c: Energy - Speed Tradeoff</a:t>
            </a:r>
            <a:endParaRPr/>
          </a:p>
        </p:txBody>
      </p:sp>
      <p:sp>
        <p:nvSpPr>
          <p:cNvPr id="535" name="Google Shape;535;p5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Skipping towards the final results; calculations should be trivial.</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b="1"/>
              <a:t>20 wimpy:    200J</a:t>
            </a:r>
            <a:r>
              <a:rPr lang="en"/>
              <a:t> of energy and runs in </a:t>
            </a:r>
            <a:r>
              <a:rPr lang="en" b="1"/>
              <a:t>29 seconds</a:t>
            </a:r>
            <a:endParaRPr b="1"/>
          </a:p>
          <a:p>
            <a:pPr marL="457200" lvl="0" indent="-342900" algn="l" rtl="0">
              <a:spcBef>
                <a:spcPts val="0"/>
              </a:spcBef>
              <a:spcAft>
                <a:spcPts val="0"/>
              </a:spcAft>
              <a:buSzPts val="1800"/>
              <a:buChar char="●"/>
            </a:pPr>
            <a:r>
              <a:rPr lang="en" b="1"/>
              <a:t>5 brawny:  	400J</a:t>
            </a:r>
            <a:r>
              <a:rPr lang="en"/>
              <a:t> of energy and runs in </a:t>
            </a:r>
            <a:r>
              <a:rPr lang="en" b="1"/>
              <a:t>28 seconds</a:t>
            </a:r>
            <a:endParaRPr b="1"/>
          </a:p>
          <a:p>
            <a:pPr marL="457200" lvl="0" indent="-342900" algn="l" rtl="0">
              <a:spcBef>
                <a:spcPts val="0"/>
              </a:spcBef>
              <a:spcAft>
                <a:spcPts val="0"/>
              </a:spcAft>
              <a:buSzPts val="1800"/>
              <a:buChar char="●"/>
            </a:pPr>
            <a:r>
              <a:rPr lang="en" b="1"/>
              <a:t>4 wimpy + 4 brawny:     	340J</a:t>
            </a:r>
            <a:r>
              <a:rPr lang="en"/>
              <a:t> of energy and runs in </a:t>
            </a:r>
            <a:r>
              <a:rPr lang="en" b="1"/>
              <a:t>25 seconds</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does this question matter?</a:t>
            </a:r>
            <a:endParaRPr/>
          </a:p>
        </p:txBody>
      </p:sp>
      <p:sp>
        <p:nvSpPr>
          <p:cNvPr id="541" name="Google Shape;541;p5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Looks like a new golden era of heterogenous cores!</a:t>
            </a:r>
            <a:endParaRPr/>
          </a:p>
          <a:p>
            <a:pPr marL="457200" lvl="0" indent="-342900" algn="l" rtl="0">
              <a:spcBef>
                <a:spcPts val="0"/>
              </a:spcBef>
              <a:spcAft>
                <a:spcPts val="0"/>
              </a:spcAft>
              <a:buSzPts val="1800"/>
              <a:buChar char="●"/>
            </a:pPr>
            <a:r>
              <a:rPr lang="en" b="1"/>
              <a:t>Single-threaded performance</a:t>
            </a:r>
            <a:r>
              <a:rPr lang="en"/>
              <a:t>: “Brawny” / “P-Cores”</a:t>
            </a:r>
            <a:endParaRPr/>
          </a:p>
          <a:p>
            <a:pPr marL="457200" lvl="0" indent="-342900" algn="l" rtl="0">
              <a:spcBef>
                <a:spcPts val="0"/>
              </a:spcBef>
              <a:spcAft>
                <a:spcPts val="0"/>
              </a:spcAft>
              <a:buSzPts val="1800"/>
              <a:buChar char="●"/>
            </a:pPr>
            <a:r>
              <a:rPr lang="en" b="1"/>
              <a:t>Multi-threaded performance per watt</a:t>
            </a:r>
            <a:r>
              <a:rPr lang="en"/>
              <a:t>: “Wimpy” / “E-Cores”</a:t>
            </a:r>
            <a:endParaRPr/>
          </a:p>
          <a:p>
            <a:pPr marL="457200" lvl="0" indent="-342900" algn="l" rtl="0">
              <a:spcBef>
                <a:spcPts val="0"/>
              </a:spcBef>
              <a:spcAft>
                <a:spcPts val="0"/>
              </a:spcAft>
              <a:buSzPts val="1800"/>
              <a:buChar char="●"/>
            </a:pPr>
            <a:r>
              <a:rPr lang="en"/>
              <a:t>Wimpy cores use less power per unit performance</a:t>
            </a:r>
            <a:endParaRPr/>
          </a:p>
        </p:txBody>
      </p:sp>
      <p:pic>
        <p:nvPicPr>
          <p:cNvPr id="542" name="Google Shape;542;p59"/>
          <p:cNvPicPr preferRelativeResize="0"/>
          <p:nvPr/>
        </p:nvPicPr>
        <p:blipFill rotWithShape="1">
          <a:blip r:embed="rId3">
            <a:alphaModFix/>
          </a:blip>
          <a:srcRect l="3608" t="6369" r="3618" b="9149"/>
          <a:stretch/>
        </p:blipFill>
        <p:spPr>
          <a:xfrm>
            <a:off x="5501410" y="2928900"/>
            <a:ext cx="3552766" cy="1815375"/>
          </a:xfrm>
          <a:prstGeom prst="rect">
            <a:avLst/>
          </a:prstGeom>
          <a:noFill/>
          <a:ln>
            <a:noFill/>
          </a:ln>
        </p:spPr>
      </p:pic>
      <p:pic>
        <p:nvPicPr>
          <p:cNvPr id="543" name="Google Shape;543;p59"/>
          <p:cNvPicPr preferRelativeResize="0"/>
          <p:nvPr/>
        </p:nvPicPr>
        <p:blipFill rotWithShape="1">
          <a:blip r:embed="rId4">
            <a:alphaModFix/>
          </a:blip>
          <a:srcRect r="5473" b="20904"/>
          <a:stretch/>
        </p:blipFill>
        <p:spPr>
          <a:xfrm>
            <a:off x="351150" y="2647200"/>
            <a:ext cx="5053972" cy="23787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a:spLocks noGrp="1"/>
          </p:cNvSpPr>
          <p:nvPr>
            <p:ph type="title"/>
          </p:nvPr>
        </p:nvSpPr>
        <p:spPr>
          <a:xfrm>
            <a:off x="348725" y="7963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Assignment 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Assignment 3</a:t>
            </a:r>
            <a:endParaRPr/>
          </a:p>
        </p:txBody>
      </p:sp>
      <p:pic>
        <p:nvPicPr>
          <p:cNvPr id="554" name="Google Shape;554;p61"/>
          <p:cNvPicPr preferRelativeResize="0"/>
          <p:nvPr/>
        </p:nvPicPr>
        <p:blipFill>
          <a:blip r:embed="rId3">
            <a:alphaModFix/>
          </a:blip>
          <a:stretch>
            <a:fillRect/>
          </a:stretch>
        </p:blipFill>
        <p:spPr>
          <a:xfrm>
            <a:off x="1185849" y="1152425"/>
            <a:ext cx="6772300" cy="2566300"/>
          </a:xfrm>
          <a:prstGeom prst="rect">
            <a:avLst/>
          </a:prstGeom>
          <a:noFill/>
          <a:ln>
            <a:noFill/>
          </a:ln>
        </p:spPr>
      </p:pic>
      <p:sp>
        <p:nvSpPr>
          <p:cNvPr id="555" name="Google Shape;555;p61"/>
          <p:cNvSpPr txBox="1">
            <a:spLocks noGrp="1"/>
          </p:cNvSpPr>
          <p:nvPr>
            <p:ph type="body" idx="1"/>
          </p:nvPr>
        </p:nvSpPr>
        <p:spPr>
          <a:xfrm>
            <a:off x="311700" y="3765125"/>
            <a:ext cx="8520600" cy="10722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2000"/>
              </a:spcAft>
              <a:buSzPts val="1800"/>
              <a:buChar char="●"/>
            </a:pPr>
            <a:r>
              <a:rPr lang="en"/>
              <a:t>You don't have to start on it now, but please at least take a look by the end of this week, so that you can ask me any questions for clarification early on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overview of the example</a:t>
            </a:r>
            <a:endParaRPr/>
          </a:p>
        </p:txBody>
      </p:sp>
      <p:pic>
        <p:nvPicPr>
          <p:cNvPr id="561" name="Google Shape;561;p62"/>
          <p:cNvPicPr preferRelativeResize="0"/>
          <p:nvPr/>
        </p:nvPicPr>
        <p:blipFill>
          <a:blip r:embed="rId3">
            <a:alphaModFix/>
          </a:blip>
          <a:stretch>
            <a:fillRect/>
          </a:stretch>
        </p:blipFill>
        <p:spPr>
          <a:xfrm>
            <a:off x="375225" y="1694948"/>
            <a:ext cx="4102400" cy="2763625"/>
          </a:xfrm>
          <a:prstGeom prst="rect">
            <a:avLst/>
          </a:prstGeom>
          <a:noFill/>
          <a:ln>
            <a:noFill/>
          </a:ln>
        </p:spPr>
      </p:pic>
      <p:pic>
        <p:nvPicPr>
          <p:cNvPr id="562" name="Google Shape;562;p62"/>
          <p:cNvPicPr preferRelativeResize="0"/>
          <p:nvPr/>
        </p:nvPicPr>
        <p:blipFill>
          <a:blip r:embed="rId4">
            <a:alphaModFix/>
          </a:blip>
          <a:stretch>
            <a:fillRect/>
          </a:stretch>
        </p:blipFill>
        <p:spPr>
          <a:xfrm>
            <a:off x="5416575" y="1441825"/>
            <a:ext cx="3076575" cy="2886075"/>
          </a:xfrm>
          <a:prstGeom prst="rect">
            <a:avLst/>
          </a:prstGeom>
          <a:noFill/>
          <a:ln>
            <a:noFill/>
          </a:ln>
        </p:spPr>
      </p:pic>
      <p:cxnSp>
        <p:nvCxnSpPr>
          <p:cNvPr id="563" name="Google Shape;563;p62"/>
          <p:cNvCxnSpPr/>
          <p:nvPr/>
        </p:nvCxnSpPr>
        <p:spPr>
          <a:xfrm rot="10800000" flipH="1">
            <a:off x="1732175" y="1732175"/>
            <a:ext cx="3747300" cy="15024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62"/>
          <p:cNvCxnSpPr/>
          <p:nvPr/>
        </p:nvCxnSpPr>
        <p:spPr>
          <a:xfrm>
            <a:off x="1740425" y="3455925"/>
            <a:ext cx="3734400" cy="817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General MPI tips from me</a:t>
            </a:r>
            <a:endParaRPr/>
          </a:p>
        </p:txBody>
      </p:sp>
      <p:sp>
        <p:nvSpPr>
          <p:cNvPr id="570" name="Google Shape;570;p6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85000" lnSpcReduction="20000"/>
          </a:bodyPr>
          <a:lstStyle/>
          <a:p>
            <a:pPr marL="371475" lvl="0" indent="-240030" algn="l" rtl="0">
              <a:spcBef>
                <a:spcPts val="0"/>
              </a:spcBef>
              <a:spcAft>
                <a:spcPts val="0"/>
              </a:spcAft>
              <a:buSzPct val="100000"/>
              <a:buChar char="●"/>
            </a:pPr>
            <a:r>
              <a:rPr lang="en"/>
              <a:t>Starting on a naïve sequential solution first may not be the ideal strategy this time, it's not trivial to convert a sequential program to an MPI program.</a:t>
            </a:r>
            <a:endParaRPr/>
          </a:p>
          <a:p>
            <a:pPr marL="914400" lvl="1" indent="-304165" algn="l" rtl="0">
              <a:spcBef>
                <a:spcPts val="0"/>
              </a:spcBef>
              <a:spcAft>
                <a:spcPts val="0"/>
              </a:spcAft>
              <a:buSzPct val="100000"/>
              <a:buChar char="○"/>
            </a:pPr>
            <a:r>
              <a:rPr lang="en"/>
              <a:t>However, if you want to test whether you have the correct idea on how to solve the assignment, you can do so to better understand the problem first.</a:t>
            </a:r>
            <a:endParaRPr/>
          </a:p>
          <a:p>
            <a:pPr marL="371475" lvl="0" indent="-240030" algn="l" rtl="0">
              <a:spcBef>
                <a:spcPts val="1000"/>
              </a:spcBef>
              <a:spcAft>
                <a:spcPts val="0"/>
              </a:spcAft>
              <a:buSzPct val="100000"/>
              <a:buChar char="●"/>
            </a:pPr>
            <a:r>
              <a:rPr lang="en"/>
              <a:t>Think about what kind of work you want to distribute among all the processes to process, and then think about the data you need each process to pass from one to another.</a:t>
            </a:r>
            <a:endParaRPr/>
          </a:p>
          <a:p>
            <a:pPr marL="371475" lvl="0" indent="-240030" algn="l" rtl="0">
              <a:spcBef>
                <a:spcPts val="1000"/>
              </a:spcBef>
              <a:spcAft>
                <a:spcPts val="0"/>
              </a:spcAft>
              <a:buSzPct val="100000"/>
              <a:buChar char="●"/>
            </a:pPr>
            <a:r>
              <a:rPr lang="en"/>
              <a:t>Master the use of MPI collective communication functions. That includes </a:t>
            </a:r>
            <a:r>
              <a:rPr lang="en" b="1">
                <a:latin typeface="Consolas"/>
                <a:ea typeface="Consolas"/>
                <a:cs typeface="Consolas"/>
                <a:sym typeface="Consolas"/>
              </a:rPr>
              <a:t>Gather</a:t>
            </a:r>
            <a:r>
              <a:rPr lang="en"/>
              <a:t>, </a:t>
            </a:r>
            <a:r>
              <a:rPr lang="en" b="1">
                <a:latin typeface="Consolas"/>
                <a:ea typeface="Consolas"/>
                <a:cs typeface="Consolas"/>
                <a:sym typeface="Consolas"/>
              </a:rPr>
              <a:t>Gatherv</a:t>
            </a:r>
            <a:r>
              <a:rPr lang="en"/>
              <a:t>, </a:t>
            </a:r>
            <a:r>
              <a:rPr lang="en" b="1">
                <a:latin typeface="Consolas"/>
                <a:ea typeface="Consolas"/>
                <a:cs typeface="Consolas"/>
                <a:sym typeface="Consolas"/>
              </a:rPr>
              <a:t>Scatter</a:t>
            </a:r>
            <a:r>
              <a:rPr lang="en"/>
              <a:t>, </a:t>
            </a:r>
            <a:r>
              <a:rPr lang="en" b="1">
                <a:latin typeface="Consolas"/>
                <a:ea typeface="Consolas"/>
                <a:cs typeface="Consolas"/>
                <a:sym typeface="Consolas"/>
              </a:rPr>
              <a:t>Scatterv</a:t>
            </a:r>
            <a:r>
              <a:rPr lang="en"/>
              <a:t>, </a:t>
            </a:r>
            <a:r>
              <a:rPr lang="en" b="1">
                <a:latin typeface="Consolas"/>
                <a:ea typeface="Consolas"/>
                <a:cs typeface="Consolas"/>
                <a:sym typeface="Consolas"/>
              </a:rPr>
              <a:t>Alltoall</a:t>
            </a:r>
            <a:r>
              <a:rPr lang="en"/>
              <a:t>, </a:t>
            </a:r>
            <a:r>
              <a:rPr lang="en" b="1">
                <a:latin typeface="Consolas"/>
                <a:ea typeface="Consolas"/>
                <a:cs typeface="Consolas"/>
                <a:sym typeface="Consolas"/>
              </a:rPr>
              <a:t>Alltoallv</a:t>
            </a:r>
            <a:r>
              <a:rPr lang="en"/>
              <a:t>.</a:t>
            </a:r>
            <a:endParaRPr/>
          </a:p>
          <a:p>
            <a:pPr marL="371475" lvl="0" indent="-240030" algn="l" rtl="0">
              <a:spcBef>
                <a:spcPts val="1000"/>
              </a:spcBef>
              <a:spcAft>
                <a:spcPts val="0"/>
              </a:spcAft>
              <a:buSzPct val="100000"/>
              <a:buChar char="●"/>
            </a:pPr>
            <a:r>
              <a:rPr lang="en"/>
              <a:t>Minimize the size of data being sent among the processes. Do not send strings (e.g. station names) around the network. For this assignment, sending structs of </a:t>
            </a:r>
            <a:r>
              <a:rPr lang="en" b="1">
                <a:latin typeface="Consolas"/>
                <a:ea typeface="Consolas"/>
                <a:cs typeface="Consolas"/>
                <a:sym typeface="Consolas"/>
              </a:rPr>
              <a:t>ints</a:t>
            </a:r>
            <a:r>
              <a:rPr lang="en"/>
              <a:t> should be sufficient.</a:t>
            </a:r>
            <a:endParaRPr/>
          </a:p>
          <a:p>
            <a:pPr marL="914400" lvl="1" indent="-304165" algn="l" rtl="0">
              <a:spcBef>
                <a:spcPts val="0"/>
              </a:spcBef>
              <a:spcAft>
                <a:spcPts val="1000"/>
              </a:spcAft>
              <a:buSzPct val="100000"/>
              <a:buChar char="○"/>
            </a:pPr>
            <a:r>
              <a:rPr lang="en"/>
              <a:t>(another small hint: </a:t>
            </a:r>
            <a:r>
              <a:rPr lang="en" b="1">
                <a:latin typeface="Consolas"/>
                <a:ea typeface="Consolas"/>
                <a:cs typeface="Consolas"/>
                <a:sym typeface="Consolas"/>
              </a:rPr>
              <a:t>size_t</a:t>
            </a:r>
            <a:r>
              <a:rPr lang="en"/>
              <a:t> is 8 bytes on a x86_64 architecture, while </a:t>
            </a:r>
            <a:r>
              <a:rPr lang="en" b="1">
                <a:latin typeface="Consolas"/>
                <a:ea typeface="Consolas"/>
                <a:cs typeface="Consolas"/>
                <a:sym typeface="Consolas"/>
              </a:rPr>
              <a:t>int</a:t>
            </a:r>
            <a:r>
              <a:rPr lang="en"/>
              <a:t> is only 4 bytes).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91" name="Google Shape;91;p17"/>
          <p:cNvSpPr txBox="1">
            <a:spLocks noGrp="1"/>
          </p:cNvSpPr>
          <p:nvPr>
            <p:ph type="body" idx="1"/>
          </p:nvPr>
        </p:nvSpPr>
        <p:spPr>
          <a:xfrm>
            <a:off x="4154025" y="1266325"/>
            <a:ext cx="46782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rgbClr val="0B5394"/>
                </a:solidFill>
              </a:rPr>
              <a:t>(a) How can each process get a unique name?</a:t>
            </a:r>
            <a:endParaRPr b="1">
              <a:solidFill>
                <a:srgbClr val="0B5394"/>
              </a:solidFill>
            </a:endParaRPr>
          </a:p>
        </p:txBody>
      </p:sp>
      <p:sp>
        <p:nvSpPr>
          <p:cNvPr id="92" name="Google Shape;92;p17"/>
          <p:cNvSpPr txBox="1"/>
          <p:nvPr/>
        </p:nvSpPr>
        <p:spPr>
          <a:xfrm>
            <a:off x="311700" y="1266325"/>
            <a:ext cx="56745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Admin &amp; Feedback</a:t>
            </a:r>
            <a:endParaRPr/>
          </a:p>
        </p:txBody>
      </p:sp>
      <p:sp>
        <p:nvSpPr>
          <p:cNvPr id="576" name="Google Shape;576;p6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Feedback exercise is open now (</a:t>
            </a:r>
            <a:r>
              <a:rPr lang="en" u="sng">
                <a:solidFill>
                  <a:schemeClr val="hlink"/>
                </a:solidFill>
                <a:hlinkClick r:id="rId3"/>
              </a:rPr>
              <a:t>https://blue.nus.edu.sg/Blue/</a:t>
            </a:r>
            <a:r>
              <a:rPr lang="en"/>
              <a:t>)</a:t>
            </a:r>
            <a:endParaRPr/>
          </a:p>
          <a:p>
            <a:pPr marL="914400" lvl="1" indent="-317500" algn="l" rtl="0">
              <a:spcBef>
                <a:spcPts val="2000"/>
              </a:spcBef>
              <a:spcAft>
                <a:spcPts val="0"/>
              </a:spcAft>
              <a:buSzPts val="1400"/>
              <a:buChar char="○"/>
            </a:pPr>
            <a:r>
              <a:rPr lang="en" i="1"/>
              <a:t>Canvas should already be yelling at you to do so in the past week.</a:t>
            </a:r>
            <a:endParaRPr i="1"/>
          </a:p>
          <a:p>
            <a:pPr marL="457200" lvl="0" indent="-342900" algn="l" rtl="0">
              <a:spcBef>
                <a:spcPts val="2000"/>
              </a:spcBef>
              <a:spcAft>
                <a:spcPts val="0"/>
              </a:spcAft>
              <a:buSzPts val="1800"/>
              <a:buChar char="●"/>
            </a:pPr>
            <a:r>
              <a:rPr lang="en"/>
              <a:t>Next week is Tut 6 + Lab 6 </a:t>
            </a:r>
            <a:endParaRPr/>
          </a:p>
          <a:p>
            <a:pPr marL="914400" lvl="1" indent="-317500" algn="l" rtl="0">
              <a:spcBef>
                <a:spcPts val="0"/>
              </a:spcBef>
              <a:spcAft>
                <a:spcPts val="0"/>
              </a:spcAft>
              <a:buSzPts val="1400"/>
              <a:buChar char="○"/>
            </a:pPr>
            <a:r>
              <a:rPr lang="en"/>
              <a:t>Topic: </a:t>
            </a:r>
            <a:r>
              <a:rPr lang="en" b="1"/>
              <a:t>Interconnects </a:t>
            </a:r>
            <a:r>
              <a:rPr lang="en"/>
              <a:t>+ </a:t>
            </a:r>
            <a:r>
              <a:rPr lang="en" b="1"/>
              <a:t>Performance Measurement</a:t>
            </a:r>
            <a:endParaRPr b="1"/>
          </a:p>
          <a:p>
            <a:pPr marL="914400" lvl="1" indent="-317500" algn="l" rtl="0">
              <a:spcBef>
                <a:spcPts val="0"/>
              </a:spcBef>
              <a:spcAft>
                <a:spcPts val="0"/>
              </a:spcAft>
              <a:buSzPts val="1400"/>
              <a:buChar char="○"/>
            </a:pPr>
            <a:r>
              <a:rPr lang="en"/>
              <a:t>Attendance is still taken for Tut 6, but Lab 6 is optional submission.</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98" name="Google Shape;98;p18"/>
          <p:cNvSpPr txBox="1">
            <a:spLocks noGrp="1"/>
          </p:cNvSpPr>
          <p:nvPr>
            <p:ph type="body" idx="1"/>
          </p:nvPr>
        </p:nvSpPr>
        <p:spPr>
          <a:xfrm>
            <a:off x="3922200" y="1266325"/>
            <a:ext cx="5080800" cy="235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chemeClr val="accent5"/>
                </a:solidFill>
              </a:rPr>
              <a:t>If there are two processes on the same node:</a:t>
            </a:r>
            <a:br>
              <a:rPr lang="en" sz="1700" b="1">
                <a:solidFill>
                  <a:schemeClr val="accent5"/>
                </a:solidFill>
              </a:rPr>
            </a:br>
            <a:r>
              <a:rPr lang="en" sz="1700" b="1">
                <a:solidFill>
                  <a:schemeClr val="accent5"/>
                </a:solidFill>
                <a:latin typeface="Consolas"/>
                <a:ea typeface="Consolas"/>
                <a:cs typeface="Consolas"/>
                <a:sym typeface="Consolas"/>
              </a:rPr>
              <a:t>sprintf(send_buffer1, “rank %d”, …, rank)</a:t>
            </a:r>
            <a:endParaRPr sz="1700" b="1">
              <a:solidFill>
                <a:schemeClr val="accent5"/>
              </a:solidFill>
              <a:latin typeface="Consolas"/>
              <a:ea typeface="Consolas"/>
              <a:cs typeface="Consolas"/>
              <a:sym typeface="Consolas"/>
            </a:endParaRPr>
          </a:p>
          <a:p>
            <a:pPr marL="0" lvl="0" indent="0" algn="l" rtl="0">
              <a:spcBef>
                <a:spcPts val="1200"/>
              </a:spcBef>
              <a:spcAft>
                <a:spcPts val="0"/>
              </a:spcAft>
              <a:buNone/>
            </a:pPr>
            <a:endParaRPr sz="1700" b="1">
              <a:solidFill>
                <a:srgbClr val="0B5394"/>
              </a:solidFill>
              <a:latin typeface="Consolas"/>
              <a:ea typeface="Consolas"/>
              <a:cs typeface="Consolas"/>
              <a:sym typeface="Consolas"/>
            </a:endParaRPr>
          </a:p>
          <a:p>
            <a:pPr marL="0" lvl="0" indent="0" algn="l" rtl="0">
              <a:spcBef>
                <a:spcPts val="1200"/>
              </a:spcBef>
              <a:spcAft>
                <a:spcPts val="1200"/>
              </a:spcAft>
              <a:buNone/>
            </a:pPr>
            <a:r>
              <a:rPr lang="en" sz="1700" b="1">
                <a:solidFill>
                  <a:srgbClr val="0B5394"/>
                </a:solidFill>
              </a:rPr>
              <a:t>How about finishing up the Sends &amp; Recvs?</a:t>
            </a:r>
            <a:endParaRPr sz="1700" b="1">
              <a:solidFill>
                <a:srgbClr val="0B5394"/>
              </a:solidFill>
            </a:endParaRPr>
          </a:p>
        </p:txBody>
      </p:sp>
      <p:sp>
        <p:nvSpPr>
          <p:cNvPr id="99" name="Google Shape;99;p18"/>
          <p:cNvSpPr txBox="1"/>
          <p:nvPr/>
        </p:nvSpPr>
        <p:spPr>
          <a:xfrm>
            <a:off x="311700" y="1266325"/>
            <a:ext cx="48084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highlight>
                  <a:srgbClr val="FFFF00"/>
                </a:highlight>
                <a:latin typeface="Consolas"/>
                <a:ea typeface="Consolas"/>
                <a:cs typeface="Consolas"/>
                <a:sym typeface="Consolas"/>
              </a:rPr>
              <a:t>gethostname</a:t>
            </a:r>
            <a:r>
              <a:rPr lang="en" sz="1200" b="1">
                <a:solidFill>
                  <a:schemeClr val="accent5"/>
                </a:solidFill>
                <a:latin typeface="Consolas"/>
                <a:ea typeface="Consolas"/>
                <a:cs typeface="Consolas"/>
                <a:sym typeface="Consolas"/>
              </a:rPr>
              <a:t>(send_buffer1, size) //repeat for buffer2</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2" name="TextBox 1">
            <a:extLst>
              <a:ext uri="{FF2B5EF4-FFF2-40B4-BE49-F238E27FC236}">
                <a16:creationId xmlns:a16="http://schemas.microsoft.com/office/drawing/2014/main" id="{ACD03864-9BB0-BDC6-030F-49A31EB2442F}"/>
              </a:ext>
            </a:extLst>
          </p:cNvPr>
          <p:cNvSpPr txBox="1"/>
          <p:nvPr/>
        </p:nvSpPr>
        <p:spPr>
          <a:xfrm>
            <a:off x="6040582" y="3616825"/>
            <a:ext cx="2690018" cy="1438855"/>
          </a:xfrm>
          <a:prstGeom prst="rect">
            <a:avLst/>
          </a:prstGeom>
          <a:noFill/>
        </p:spPr>
        <p:txBody>
          <a:bodyPr wrap="square" rtlCol="0">
            <a:spAutoFit/>
          </a:bodyPr>
          <a:lstStyle/>
          <a:p>
            <a:r>
              <a:rPr lang="en-SG"/>
              <a:t>Note: you might want to use </a:t>
            </a:r>
            <a:br>
              <a:rPr lang="en-SG"/>
            </a:br>
            <a:r>
              <a:rPr lang="en-SG"/>
              <a:t>MPI_Get_processor_name() instead of gethostname()</a:t>
            </a:r>
          </a:p>
          <a:p>
            <a:br>
              <a:rPr lang="en-SG"/>
            </a:br>
            <a:r>
              <a:rPr lang="en-SG" sz="1000">
                <a:hlinkClick r:id="rId3"/>
              </a:rPr>
              <a:t>https://stackoverflow.com/questions/22174901/gethostname-function-missing-in-openmpi</a:t>
            </a:r>
            <a:r>
              <a:rPr lang="en-SG" sz="1000"/>
              <a:t> </a:t>
            </a:r>
            <a:endParaRPr lang="en-S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105" name="Google Shape;105;p19"/>
          <p:cNvSpPr txBox="1"/>
          <p:nvPr/>
        </p:nvSpPr>
        <p:spPr>
          <a:xfrm>
            <a:off x="311700" y="1266325"/>
            <a:ext cx="85974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gethostname(send_buffer1, size) //repeat for buffer2</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r>
              <a:rPr lang="en" sz="1200" b="1">
                <a:solidFill>
                  <a:schemeClr val="accent5"/>
                </a:solidFill>
                <a:latin typeface="Consolas"/>
                <a:ea typeface="Consolas"/>
                <a:cs typeface="Consolas"/>
                <a:sym typeface="Consolas"/>
              </a:rPr>
              <a:t>TAG_LEFT, MPI_COMM_WORLD</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r>
              <a:rPr lang="en" sz="1200" b="1">
                <a:solidFill>
                  <a:schemeClr val="accent5"/>
                </a:solidFill>
                <a:latin typeface="Consolas"/>
                <a:ea typeface="Consolas"/>
                <a:cs typeface="Consolas"/>
                <a:sym typeface="Consolas"/>
              </a:rPr>
              <a:t>TAG_LEFT, MPI_COMM_WORLD, MPI_STATUS_IGNORE</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r>
              <a:rPr lang="en" sz="1200" b="1">
                <a:solidFill>
                  <a:schemeClr val="accent5"/>
                </a:solidFill>
                <a:latin typeface="Consolas"/>
                <a:ea typeface="Consolas"/>
                <a:cs typeface="Consolas"/>
                <a:sym typeface="Consolas"/>
              </a:rPr>
              <a:t>TAG_RIGHT, MPI_COMM_WORLD</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r>
              <a:rPr lang="en" sz="1200" b="1">
                <a:solidFill>
                  <a:schemeClr val="accent5"/>
                </a:solidFill>
                <a:latin typeface="Consolas"/>
                <a:ea typeface="Consolas"/>
                <a:cs typeface="Consolas"/>
                <a:sym typeface="Consolas"/>
              </a:rPr>
              <a:t>TAG_RIGHT, MPI_COMM_WORLD, MPI_STATUS_IGNORE</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printf(“my name: %s; left: %s; right: %s\ n”, send_buffer1, recv_buffer1 , recv_buffer2); // or cout</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106" name="Google Shape;106;p19"/>
          <p:cNvSpPr txBox="1"/>
          <p:nvPr/>
        </p:nvSpPr>
        <p:spPr>
          <a:xfrm>
            <a:off x="5566250" y="1449900"/>
            <a:ext cx="31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latin typeface="Open Sans"/>
                <a:ea typeface="Open Sans"/>
                <a:cs typeface="Open Sans"/>
                <a:sym typeface="Open Sans"/>
              </a:rPr>
              <a:t>Assume </a:t>
            </a:r>
            <a:r>
              <a:rPr lang="en" b="1">
                <a:solidFill>
                  <a:srgbClr val="CC0000"/>
                </a:solidFill>
                <a:latin typeface="Open Sans"/>
                <a:ea typeface="Open Sans"/>
                <a:cs typeface="Open Sans"/>
                <a:sym typeface="Open Sans"/>
              </a:rPr>
              <a:t>TAG_LEFT</a:t>
            </a:r>
            <a:r>
              <a:rPr lang="en">
                <a:solidFill>
                  <a:srgbClr val="CC0000"/>
                </a:solidFill>
                <a:latin typeface="Open Sans"/>
                <a:ea typeface="Open Sans"/>
                <a:cs typeface="Open Sans"/>
                <a:sym typeface="Open Sans"/>
              </a:rPr>
              <a:t> and </a:t>
            </a:r>
            <a:r>
              <a:rPr lang="en" b="1">
                <a:solidFill>
                  <a:srgbClr val="CC0000"/>
                </a:solidFill>
                <a:latin typeface="Open Sans"/>
                <a:ea typeface="Open Sans"/>
                <a:cs typeface="Open Sans"/>
                <a:sym typeface="Open Sans"/>
              </a:rPr>
              <a:t>TAG_RIGHT</a:t>
            </a:r>
            <a:r>
              <a:rPr lang="en">
                <a:solidFill>
                  <a:srgbClr val="CC0000"/>
                </a:solidFill>
                <a:latin typeface="Open Sans"/>
                <a:ea typeface="Open Sans"/>
                <a:cs typeface="Open Sans"/>
                <a:sym typeface="Open Sans"/>
              </a:rPr>
              <a:t> tags are assumed distinct values.</a:t>
            </a:r>
            <a:endParaRPr>
              <a:solidFill>
                <a:srgbClr val="CC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to run it!</a:t>
            </a:r>
            <a:endParaRPr/>
          </a:p>
        </p:txBody>
      </p:sp>
      <p:sp>
        <p:nvSpPr>
          <p:cNvPr id="112" name="Google Shape;11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vim q1a.c</a:t>
            </a:r>
            <a:endParaRPr b="1">
              <a:highlight>
                <a:srgbClr val="FFF2CC"/>
              </a:highlight>
              <a:latin typeface="Consolas"/>
              <a:ea typeface="Consolas"/>
              <a:cs typeface="Consolas"/>
              <a:sym typeface="Consolas"/>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mpirun -np 4 ./q1a | sort</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salloc -n 4 -N 4 mpirun ./q1a | sort</a:t>
            </a:r>
            <a:endParaRPr b="1">
              <a:highlight>
                <a:srgbClr val="FFF2CC"/>
              </a:highlight>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Something like a classic synchronization problem?</a:t>
            </a:r>
            <a:endParaRPr/>
          </a:p>
        </p:txBody>
      </p:sp>
      <p:sp>
        <p:nvSpPr>
          <p:cNvPr id="118" name="Google Shape;118;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onsolas"/>
                <a:ea typeface="Consolas"/>
                <a:cs typeface="Consolas"/>
                <a:sym typeface="Consolas"/>
              </a:rPr>
              <a:t>MPI_Send left</a:t>
            </a:r>
            <a:br>
              <a:rPr lang="en">
                <a:latin typeface="Consolas"/>
                <a:ea typeface="Consolas"/>
                <a:cs typeface="Consolas"/>
                <a:sym typeface="Consolas"/>
              </a:rPr>
            </a:br>
            <a:r>
              <a:rPr lang="en">
                <a:latin typeface="Consolas"/>
                <a:ea typeface="Consolas"/>
                <a:cs typeface="Consolas"/>
                <a:sym typeface="Consolas"/>
              </a:rPr>
              <a:t>MPI_Recv right</a:t>
            </a:r>
            <a:br>
              <a:rPr lang="en">
                <a:latin typeface="Consolas"/>
                <a:ea typeface="Consolas"/>
                <a:cs typeface="Consolas"/>
                <a:sym typeface="Consolas"/>
              </a:rPr>
            </a:br>
            <a:r>
              <a:rPr lang="en">
                <a:latin typeface="Consolas"/>
                <a:ea typeface="Consolas"/>
                <a:cs typeface="Consolas"/>
                <a:sym typeface="Consolas"/>
              </a:rPr>
              <a:t>MPI_Send right</a:t>
            </a:r>
            <a:br>
              <a:rPr lang="en">
                <a:latin typeface="Consolas"/>
                <a:ea typeface="Consolas"/>
                <a:cs typeface="Consolas"/>
                <a:sym typeface="Consolas"/>
              </a:rPr>
            </a:br>
            <a:r>
              <a:rPr lang="en">
                <a:latin typeface="Consolas"/>
                <a:ea typeface="Consolas"/>
                <a:cs typeface="Consolas"/>
                <a:sym typeface="Consolas"/>
              </a:rPr>
              <a:t>MPI_Recv left</a:t>
            </a:r>
            <a:endParaRPr>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3728</Words>
  <Application>Microsoft Office PowerPoint</Application>
  <PresentationFormat>On-screen Show (16:9)</PresentationFormat>
  <Paragraphs>455</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PT Sans Narrow</vt:lpstr>
      <vt:lpstr>Open Sans</vt:lpstr>
      <vt:lpstr>Consolas</vt:lpstr>
      <vt:lpstr>Calibri</vt:lpstr>
      <vt:lpstr>Arial</vt:lpstr>
      <vt:lpstr>Tropic</vt:lpstr>
      <vt:lpstr>CS3210 Tut 5</vt:lpstr>
      <vt:lpstr>Today's topics</vt:lpstr>
      <vt:lpstr>Q1</vt:lpstr>
      <vt:lpstr>Logical Ring Communication</vt:lpstr>
      <vt:lpstr>Logical Ring Communication</vt:lpstr>
      <vt:lpstr>Logical Ring Communication</vt:lpstr>
      <vt:lpstr>Logical Ring Communication</vt:lpstr>
      <vt:lpstr>Let's try to run it!</vt:lpstr>
      <vt:lpstr>Something like a classic synchronization problem?</vt:lpstr>
      <vt:lpstr>Something like a classic synchronization problem?</vt:lpstr>
      <vt:lpstr>Something like a classic synchronization problem?</vt:lpstr>
      <vt:lpstr>Deadlock showcase</vt:lpstr>
      <vt:lpstr>How do we fix this?</vt:lpstr>
      <vt:lpstr>How do we fix this? Even-odd solution</vt:lpstr>
      <vt:lpstr>Let's try it!</vt:lpstr>
      <vt:lpstr>Right-handed philosopher solution</vt:lpstr>
      <vt:lpstr>How do we fix this? Right-handed philosopher</vt:lpstr>
      <vt:lpstr>Which solution is likely to be faster?</vt:lpstr>
      <vt:lpstr>Logical Ring Communication</vt:lpstr>
      <vt:lpstr>Logical Ring Communication</vt:lpstr>
      <vt:lpstr>Why does this question matter?</vt:lpstr>
      <vt:lpstr>Q2</vt:lpstr>
      <vt:lpstr>Q2: Prefix Sums</vt:lpstr>
      <vt:lpstr>Q2: Prefix Sums</vt:lpstr>
      <vt:lpstr>Q2: Prefix Sums</vt:lpstr>
      <vt:lpstr>Let's try it!</vt:lpstr>
      <vt:lpstr>Q2: Prefix Sums</vt:lpstr>
      <vt:lpstr>Q2: Prefix Sums</vt:lpstr>
      <vt:lpstr>Q2: Prefix Sums</vt:lpstr>
      <vt:lpstr>Q2: Prefix Sums</vt:lpstr>
      <vt:lpstr>Let's try it!</vt:lpstr>
      <vt:lpstr>Why does this question matter?</vt:lpstr>
      <vt:lpstr>Q3</vt:lpstr>
      <vt:lpstr>“Wimpy” and “Brawny”: A Research Success?</vt:lpstr>
      <vt:lpstr>Extra: CS3210 lore</vt:lpstr>
      <vt:lpstr>“Wimpy” and “Brawny”: A Research Success!</vt:lpstr>
      <vt:lpstr>“Wimpy” and “Brawny”: A Research Success!  </vt:lpstr>
      <vt:lpstr>“Wimpy” and “Brawny”: A Research Success! </vt:lpstr>
      <vt:lpstr>The Setup</vt:lpstr>
      <vt:lpstr>Q3a</vt:lpstr>
      <vt:lpstr>Q3a</vt:lpstr>
      <vt:lpstr>Q3b</vt:lpstr>
      <vt:lpstr>Q3b</vt:lpstr>
      <vt:lpstr>Q3c: Energy - Speed Tradeoff</vt:lpstr>
      <vt:lpstr>Why does this question matter?</vt:lpstr>
      <vt:lpstr>Assignment 3</vt:lpstr>
      <vt:lpstr>Assignment 3</vt:lpstr>
      <vt:lpstr>Quick overview of the example</vt:lpstr>
      <vt:lpstr>General MPI tips from me</vt:lpstr>
      <vt:lpstr>Admin &amp;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Theodore Leebrant</cp:lastModifiedBy>
  <cp:revision>1</cp:revision>
  <dcterms:modified xsi:type="dcterms:W3CDTF">2024-11-03T11:47:18Z</dcterms:modified>
</cp:coreProperties>
</file>